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34"/>
  </p:notesMasterIdLst>
  <p:sldIdLst>
    <p:sldId id="256" r:id="rId2"/>
    <p:sldId id="293" r:id="rId3"/>
    <p:sldId id="294" r:id="rId4"/>
    <p:sldId id="292" r:id="rId5"/>
    <p:sldId id="265" r:id="rId6"/>
    <p:sldId id="295" r:id="rId7"/>
    <p:sldId id="296" r:id="rId8"/>
    <p:sldId id="278" r:id="rId9"/>
    <p:sldId id="290" r:id="rId10"/>
    <p:sldId id="258" r:id="rId11"/>
    <p:sldId id="259" r:id="rId12"/>
    <p:sldId id="260" r:id="rId13"/>
    <p:sldId id="262" r:id="rId14"/>
    <p:sldId id="291" r:id="rId15"/>
    <p:sldId id="270" r:id="rId16"/>
    <p:sldId id="257" r:id="rId17"/>
    <p:sldId id="269" r:id="rId18"/>
    <p:sldId id="273" r:id="rId19"/>
    <p:sldId id="277" r:id="rId20"/>
    <p:sldId id="280" r:id="rId21"/>
    <p:sldId id="274" r:id="rId22"/>
    <p:sldId id="282" r:id="rId23"/>
    <p:sldId id="261" r:id="rId24"/>
    <p:sldId id="289" r:id="rId25"/>
    <p:sldId id="263" r:id="rId26"/>
    <p:sldId id="267" r:id="rId27"/>
    <p:sldId id="275" r:id="rId28"/>
    <p:sldId id="279" r:id="rId29"/>
    <p:sldId id="283" r:id="rId30"/>
    <p:sldId id="284" r:id="rId31"/>
    <p:sldId id="287" r:id="rId32"/>
    <p:sldId id="281" r:id="rId33"/>
  </p:sldIdLst>
  <p:sldSz cx="9144000" cy="5143500" type="screen16x9"/>
  <p:notesSz cx="6858000" cy="9144000"/>
  <p:embeddedFontLst>
    <p:embeddedFont>
      <p:font typeface="Calibri" panose="020F0502020204030204" pitchFamily="34" charset="0"/>
      <p:regular r:id="rId35"/>
      <p:bold r:id="rId36"/>
      <p:italic r:id="rId37"/>
      <p:boldItalic r:id="rId38"/>
    </p:embeddedFont>
    <p:embeddedFont>
      <p:font typeface="Nunito" panose="020B060402020202020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6" d="100"/>
          <a:sy n="126" d="100"/>
        </p:scale>
        <p:origin x="123" y="5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Google Shape;16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a:t>Part of a series of required seminars for graduate students at UCF</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f88252dc4_0_109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5" name="Google Shape;275;g1f88252dc4_0_10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f88252dc4_0_16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Google Shape;169;g1f88252dc4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d93c4d7e9_0_120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1" name="Google Shape;251;g3d93c4d7e9_0_1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1f88252dc4_0_24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3" name="Google Shape;263;g1f88252dc4_0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1f88252dc4_0_30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8" name="Google Shape;288;g1f88252dc4_0_3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_alt1">
  <p:cSld name="SECTION_HEADER_2">
    <p:bg>
      <p:bgPr>
        <a:solidFill>
          <a:srgbClr val="434343"/>
        </a:solidFill>
        <a:effectLst/>
      </p:bgPr>
    </p:bg>
    <p:spTree>
      <p:nvGrpSpPr>
        <p:cNvPr id="1" name="Shape 124"/>
        <p:cNvGrpSpPr/>
        <p:nvPr/>
      </p:nvGrpSpPr>
      <p:grpSpPr>
        <a:xfrm>
          <a:off x="0" y="0"/>
          <a:ext cx="0" cy="0"/>
          <a:chOff x="0" y="0"/>
          <a:chExt cx="0" cy="0"/>
        </a:xfrm>
      </p:grpSpPr>
      <p:grpSp>
        <p:nvGrpSpPr>
          <p:cNvPr id="125" name="Google Shape;125;p13"/>
          <p:cNvGrpSpPr/>
          <p:nvPr/>
        </p:nvGrpSpPr>
        <p:grpSpPr>
          <a:xfrm>
            <a:off x="830392" y="1191256"/>
            <a:ext cx="745763" cy="45826"/>
            <a:chOff x="4580561" y="2589004"/>
            <a:chExt cx="1064464" cy="25200"/>
          </a:xfrm>
        </p:grpSpPr>
        <p:sp>
          <p:nvSpPr>
            <p:cNvPr id="126" name="Google Shape;126;p13"/>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7" name="Google Shape;127;p13"/>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28" name="Google Shape;128;p1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129" name="Google Shape;129;p1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spcBef>
                <a:spcPts val="0"/>
              </a:spcBef>
              <a:spcAft>
                <a:spcPts val="0"/>
              </a:spcAft>
              <a:buNone/>
            </a:pPr>
            <a:fld id="{00000000-1234-1234-1234-123412341234}" type="slidenum">
              <a:rPr lang="en-GB"/>
              <a:t>‹#›</a:t>
            </a:fld>
            <a:endParaRPr/>
          </a:p>
        </p:txBody>
      </p:sp>
      <p:sp>
        <p:nvSpPr>
          <p:cNvPr id="130" name="Google Shape;130;p13">
            <a:hlinkClick r:id="" action="ppaction://noaction"/>
          </p:cNvPr>
          <p:cNvSpPr/>
          <p:nvPr/>
        </p:nvSpPr>
        <p:spPr>
          <a:xfrm>
            <a:off x="8280450" y="0"/>
            <a:ext cx="863400" cy="454200"/>
          </a:xfrm>
          <a:prstGeom prst="rect">
            <a:avLst/>
          </a:prstGeom>
          <a:solidFill>
            <a:srgbClr val="43434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131" name="Google Shape;131;p13">
            <a:hlinkClick r:id="" action="ppaction://noaction"/>
          </p:cNvPr>
          <p:cNvCxnSpPr/>
          <p:nvPr/>
        </p:nvCxnSpPr>
        <p:spPr>
          <a:xfrm>
            <a:off x="8598817" y="216350"/>
            <a:ext cx="216300" cy="0"/>
          </a:xfrm>
          <a:prstGeom prst="straightConnector1">
            <a:avLst/>
          </a:prstGeom>
          <a:noFill/>
          <a:ln w="9525" cap="flat" cmpd="sng">
            <a:solidFill>
              <a:schemeClr val="lt2"/>
            </a:solidFill>
            <a:prstDash val="solid"/>
            <a:round/>
            <a:headEnd type="none" w="med" len="med"/>
            <a:tailEnd type="none" w="med" len="med"/>
          </a:ln>
        </p:spPr>
      </p:cxnSp>
      <p:cxnSp>
        <p:nvCxnSpPr>
          <p:cNvPr id="132" name="Google Shape;132;p13">
            <a:hlinkClick r:id="" action="ppaction://noaction"/>
          </p:cNvPr>
          <p:cNvCxnSpPr/>
          <p:nvPr/>
        </p:nvCxnSpPr>
        <p:spPr>
          <a:xfrm>
            <a:off x="8598817" y="250138"/>
            <a:ext cx="216300" cy="0"/>
          </a:xfrm>
          <a:prstGeom prst="straightConnector1">
            <a:avLst/>
          </a:prstGeom>
          <a:noFill/>
          <a:ln w="9525" cap="flat" cmpd="sng">
            <a:solidFill>
              <a:schemeClr val="lt2"/>
            </a:solidFill>
            <a:prstDash val="solid"/>
            <a:round/>
            <a:headEnd type="none" w="med" len="med"/>
            <a:tailEnd type="none" w="med" len="med"/>
          </a:ln>
        </p:spPr>
      </p:cxnSp>
      <p:cxnSp>
        <p:nvCxnSpPr>
          <p:cNvPr id="133" name="Google Shape;133;p13">
            <a:hlinkClick r:id="" action="ppaction://noaction"/>
          </p:cNvPr>
          <p:cNvCxnSpPr/>
          <p:nvPr/>
        </p:nvCxnSpPr>
        <p:spPr>
          <a:xfrm>
            <a:off x="8598817" y="283925"/>
            <a:ext cx="216300" cy="0"/>
          </a:xfrm>
          <a:prstGeom prst="straightConnector1">
            <a:avLst/>
          </a:prstGeom>
          <a:noFill/>
          <a:ln w="9525" cap="flat" cmpd="sng">
            <a:solidFill>
              <a:schemeClr val="lt2"/>
            </a:solidFill>
            <a:prstDash val="solid"/>
            <a:round/>
            <a:headEnd type="none" w="med" len="med"/>
            <a:tailEnd type="none" w="med" len="med"/>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571500"/>
            <a:ext cx="6457949" cy="9779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514350" y="1651560"/>
            <a:ext cx="2592324" cy="462990"/>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514349" y="2178424"/>
            <a:ext cx="2592324" cy="248559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3276600" y="1650999"/>
            <a:ext cx="2592324" cy="469901"/>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0" name="Text Placeholder 3"/>
          <p:cNvSpPr>
            <a:spLocks noGrp="1"/>
          </p:cNvSpPr>
          <p:nvPr>
            <p:ph type="body" sz="half" idx="16"/>
          </p:nvPr>
        </p:nvSpPr>
        <p:spPr>
          <a:xfrm>
            <a:off x="3275144" y="2178050"/>
            <a:ext cx="2592324" cy="248596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6038850" y="1644649"/>
            <a:ext cx="2592324" cy="469901"/>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Text Placeholder 3"/>
          <p:cNvSpPr>
            <a:spLocks noGrp="1"/>
          </p:cNvSpPr>
          <p:nvPr>
            <p:ph type="body" sz="half" idx="17"/>
          </p:nvPr>
        </p:nvSpPr>
        <p:spPr>
          <a:xfrm>
            <a:off x="6038851" y="2178424"/>
            <a:ext cx="2592324" cy="248559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850161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1143000"/>
            <a:ext cx="5154930" cy="1200150"/>
          </a:xfrm>
        </p:spPr>
        <p:txBody>
          <a:bodyPr anchor="b"/>
          <a:lstStyle>
            <a:lvl1pPr algn="l">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895928" y="563431"/>
            <a:ext cx="2733722" cy="410058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14350" y="2343150"/>
            <a:ext cx="5154930" cy="232086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7020278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4350" y="1645920"/>
            <a:ext cx="4000500" cy="30180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645920"/>
            <a:ext cx="4000500" cy="30180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108073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8" r:id="rId9"/>
    <p:sldLayoutId id="2147483659" r:id="rId10"/>
    <p:sldLayoutId id="2147483664" r:id="rId11"/>
    <p:sldLayoutId id="2147483665" r:id="rId12"/>
    <p:sldLayoutId id="2147483666"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7"/>
          <p:cNvSpPr txBox="1">
            <a:spLocks noGrp="1"/>
          </p:cNvSpPr>
          <p:nvPr>
            <p:ph type="ctrTitle"/>
          </p:nvPr>
        </p:nvSpPr>
        <p:spPr>
          <a:xfrm>
            <a:off x="472440" y="289560"/>
            <a:ext cx="8321040" cy="348234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br>
              <a:rPr lang="en-GB" sz="4000" dirty="0">
                <a:solidFill>
                  <a:srgbClr val="000000"/>
                </a:solidFill>
              </a:rPr>
            </a:br>
            <a:r>
              <a:rPr lang="en-GB" sz="4000" dirty="0">
                <a:solidFill>
                  <a:srgbClr val="000000"/>
                </a:solidFill>
              </a:rPr>
              <a:t>Ethical and Legal </a:t>
            </a:r>
            <a:endParaRPr sz="4000" dirty="0">
              <a:solidFill>
                <a:srgbClr val="000000"/>
              </a:solidFill>
            </a:endParaRPr>
          </a:p>
          <a:p>
            <a:pPr marL="0" lvl="0" indent="0">
              <a:spcBef>
                <a:spcPts val="0"/>
              </a:spcBef>
              <a:spcAft>
                <a:spcPts val="0"/>
              </a:spcAft>
              <a:buNone/>
            </a:pPr>
            <a:r>
              <a:rPr lang="en-GB" sz="4000" dirty="0">
                <a:solidFill>
                  <a:srgbClr val="000000"/>
                </a:solidFill>
              </a:rPr>
              <a:t>Issues in Teaching –</a:t>
            </a:r>
            <a:br>
              <a:rPr lang="en-GB" sz="4000" dirty="0">
                <a:solidFill>
                  <a:srgbClr val="000000"/>
                </a:solidFill>
              </a:rPr>
            </a:br>
            <a:r>
              <a:rPr lang="en-GB" sz="3200" dirty="0">
                <a:solidFill>
                  <a:srgbClr val="000000"/>
                </a:solidFill>
              </a:rPr>
              <a:t>or, just practical issues you’ll encounter in your administrative odyssey</a:t>
            </a:r>
            <a:br>
              <a:rPr lang="en-GB" sz="4800" dirty="0">
                <a:solidFill>
                  <a:srgbClr val="000000"/>
                </a:solidFill>
              </a:rPr>
            </a:br>
            <a:r>
              <a:rPr lang="en-GB" sz="2400" dirty="0">
                <a:solidFill>
                  <a:srgbClr val="000000"/>
                </a:solidFill>
              </a:rPr>
              <a:t>IAL, June 2019</a:t>
            </a:r>
            <a:br>
              <a:rPr lang="en-GB" sz="4800" dirty="0">
                <a:solidFill>
                  <a:srgbClr val="000000"/>
                </a:solidFill>
              </a:rPr>
            </a:br>
            <a:endParaRPr dirty="0"/>
          </a:p>
        </p:txBody>
      </p:sp>
      <p:sp>
        <p:nvSpPr>
          <p:cNvPr id="166" name="Google Shape;166;p17"/>
          <p:cNvSpPr txBox="1">
            <a:spLocks noGrp="1"/>
          </p:cNvSpPr>
          <p:nvPr>
            <p:ph type="subTitle" idx="1"/>
          </p:nvPr>
        </p:nvSpPr>
        <p:spPr>
          <a:xfrm>
            <a:off x="3141807" y="3607904"/>
            <a:ext cx="5512145" cy="1124046"/>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sz="1800" b="1" dirty="0"/>
              <a:t>Nancy A. Stanlick, Ph.D., Professor of Philosophy and Associate Dean, College of Arts and Humanities, University of Central Florida</a:t>
            </a:r>
            <a:endParaRPr sz="18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F7E80-990D-412B-85F1-81D16D598C57}"/>
              </a:ext>
            </a:extLst>
          </p:cNvPr>
          <p:cNvSpPr>
            <a:spLocks noGrp="1"/>
          </p:cNvSpPr>
          <p:nvPr>
            <p:ph type="title"/>
          </p:nvPr>
        </p:nvSpPr>
        <p:spPr>
          <a:xfrm>
            <a:off x="371213" y="571500"/>
            <a:ext cx="8258437" cy="977900"/>
          </a:xfrm>
        </p:spPr>
        <p:txBody>
          <a:bodyPr>
            <a:normAutofit fontScale="90000"/>
          </a:bodyPr>
          <a:lstStyle/>
          <a:p>
            <a:r>
              <a:rPr lang="en-US" dirty="0"/>
              <a:t>How you answered the questions on the previous page is related to ethical theories</a:t>
            </a:r>
          </a:p>
        </p:txBody>
      </p:sp>
      <p:sp>
        <p:nvSpPr>
          <p:cNvPr id="3" name="Text Placeholder 2">
            <a:extLst>
              <a:ext uri="{FF2B5EF4-FFF2-40B4-BE49-F238E27FC236}">
                <a16:creationId xmlns:a16="http://schemas.microsoft.com/office/drawing/2014/main" id="{E71738D9-120C-441B-B3FF-1D1C5A85E056}"/>
              </a:ext>
            </a:extLst>
          </p:cNvPr>
          <p:cNvSpPr>
            <a:spLocks noGrp="1"/>
          </p:cNvSpPr>
          <p:nvPr>
            <p:ph type="body" idx="1"/>
          </p:nvPr>
        </p:nvSpPr>
        <p:spPr/>
        <p:txBody>
          <a:bodyPr/>
          <a:lstStyle/>
          <a:p>
            <a:r>
              <a:rPr lang="en-US" b="1" dirty="0">
                <a:solidFill>
                  <a:schemeClr val="accent3"/>
                </a:solidFill>
              </a:rPr>
              <a:t>Utility and Happiness</a:t>
            </a:r>
          </a:p>
        </p:txBody>
      </p:sp>
      <p:sp>
        <p:nvSpPr>
          <p:cNvPr id="4" name="Text Placeholder 3">
            <a:extLst>
              <a:ext uri="{FF2B5EF4-FFF2-40B4-BE49-F238E27FC236}">
                <a16:creationId xmlns:a16="http://schemas.microsoft.com/office/drawing/2014/main" id="{E0E85054-2CA3-4828-A52D-5181820A5234}"/>
              </a:ext>
            </a:extLst>
          </p:cNvPr>
          <p:cNvSpPr>
            <a:spLocks noGrp="1"/>
          </p:cNvSpPr>
          <p:nvPr>
            <p:ph type="body" sz="half" idx="15"/>
          </p:nvPr>
        </p:nvSpPr>
        <p:spPr>
          <a:xfrm>
            <a:off x="514349" y="2178424"/>
            <a:ext cx="2592324" cy="2137712"/>
          </a:xfrm>
        </p:spPr>
        <p:txBody>
          <a:bodyPr>
            <a:normAutofit lnSpcReduction="10000"/>
          </a:bodyPr>
          <a:lstStyle/>
          <a:p>
            <a:pPr marL="214313" indent="-214313">
              <a:buFont typeface="Arial" panose="020B0604020202020204" pitchFamily="34" charset="0"/>
              <a:buChar char="•"/>
            </a:pPr>
            <a:r>
              <a:rPr lang="en-US" sz="1350" dirty="0"/>
              <a:t>Consequences</a:t>
            </a:r>
          </a:p>
          <a:p>
            <a:pPr marL="214313" indent="-214313">
              <a:buFont typeface="Arial" panose="020B0604020202020204" pitchFamily="34" charset="0"/>
              <a:buChar char="•"/>
            </a:pPr>
            <a:r>
              <a:rPr lang="en-US" sz="1350" dirty="0"/>
              <a:t>The good over the right</a:t>
            </a:r>
          </a:p>
          <a:p>
            <a:pPr marL="214313" indent="-214313">
              <a:buFont typeface="Arial" panose="020B0604020202020204" pitchFamily="34" charset="0"/>
              <a:buChar char="•"/>
            </a:pPr>
            <a:r>
              <a:rPr lang="en-US" sz="1350" dirty="0"/>
              <a:t>Maximizing pleasure; minimizing pain</a:t>
            </a:r>
          </a:p>
          <a:p>
            <a:pPr marL="214313" indent="-214313">
              <a:buFont typeface="Arial" panose="020B0604020202020204" pitchFamily="34" charset="0"/>
              <a:buChar char="•"/>
            </a:pPr>
            <a:r>
              <a:rPr lang="en-US" sz="1350" dirty="0"/>
              <a:t>The individual and the community</a:t>
            </a:r>
          </a:p>
          <a:p>
            <a:pPr marL="214313" indent="-214313">
              <a:buFont typeface="Arial" panose="020B0604020202020204" pitchFamily="34" charset="0"/>
              <a:buChar char="•"/>
            </a:pPr>
            <a:r>
              <a:rPr lang="en-US" sz="1350" dirty="0"/>
              <a:t>Doing what is good is determined by the principle of utility</a:t>
            </a:r>
          </a:p>
          <a:p>
            <a:pPr marL="214313" indent="-214313">
              <a:buFont typeface="Arial" panose="020B0604020202020204" pitchFamily="34" charset="0"/>
              <a:buChar char="•"/>
            </a:pPr>
            <a:endParaRPr lang="en-US" dirty="0"/>
          </a:p>
          <a:p>
            <a:endParaRPr lang="en-US" dirty="0"/>
          </a:p>
        </p:txBody>
      </p:sp>
      <p:sp>
        <p:nvSpPr>
          <p:cNvPr id="5" name="Text Placeholder 4">
            <a:extLst>
              <a:ext uri="{FF2B5EF4-FFF2-40B4-BE49-F238E27FC236}">
                <a16:creationId xmlns:a16="http://schemas.microsoft.com/office/drawing/2014/main" id="{C9A639E1-27AF-4426-993A-4480B90A1518}"/>
              </a:ext>
            </a:extLst>
          </p:cNvPr>
          <p:cNvSpPr>
            <a:spLocks noGrp="1"/>
          </p:cNvSpPr>
          <p:nvPr>
            <p:ph type="body" sz="quarter" idx="3"/>
          </p:nvPr>
        </p:nvSpPr>
        <p:spPr/>
        <p:txBody>
          <a:bodyPr/>
          <a:lstStyle/>
          <a:p>
            <a:r>
              <a:rPr lang="en-US" b="1" dirty="0">
                <a:solidFill>
                  <a:schemeClr val="accent3"/>
                </a:solidFill>
              </a:rPr>
              <a:t>Duty and Contract</a:t>
            </a:r>
          </a:p>
        </p:txBody>
      </p:sp>
      <p:sp>
        <p:nvSpPr>
          <p:cNvPr id="6" name="Text Placeholder 5">
            <a:extLst>
              <a:ext uri="{FF2B5EF4-FFF2-40B4-BE49-F238E27FC236}">
                <a16:creationId xmlns:a16="http://schemas.microsoft.com/office/drawing/2014/main" id="{28824744-A476-4A5B-8950-616C2F32B18C}"/>
              </a:ext>
            </a:extLst>
          </p:cNvPr>
          <p:cNvSpPr>
            <a:spLocks noGrp="1"/>
          </p:cNvSpPr>
          <p:nvPr>
            <p:ph type="body" sz="half" idx="16"/>
          </p:nvPr>
        </p:nvSpPr>
        <p:spPr>
          <a:xfrm>
            <a:off x="3275144" y="2178050"/>
            <a:ext cx="2592324" cy="2043710"/>
          </a:xfrm>
        </p:spPr>
        <p:txBody>
          <a:bodyPr/>
          <a:lstStyle/>
          <a:p>
            <a:pPr marL="214313" indent="-214313">
              <a:buFont typeface="Arial" panose="020B0604020202020204" pitchFamily="34" charset="0"/>
              <a:buChar char="•"/>
            </a:pPr>
            <a:r>
              <a:rPr lang="en-US" sz="1350" dirty="0"/>
              <a:t>Determining obligations apart from consequences</a:t>
            </a:r>
          </a:p>
          <a:p>
            <a:pPr marL="214313" indent="-214313">
              <a:buFont typeface="Arial" panose="020B0604020202020204" pitchFamily="34" charset="0"/>
              <a:buChar char="•"/>
            </a:pPr>
            <a:r>
              <a:rPr lang="en-US" sz="1350" dirty="0"/>
              <a:t>The right over the good</a:t>
            </a:r>
          </a:p>
          <a:p>
            <a:pPr marL="214313" indent="-214313">
              <a:buFont typeface="Arial" panose="020B0604020202020204" pitchFamily="34" charset="0"/>
              <a:buChar char="•"/>
            </a:pPr>
            <a:r>
              <a:rPr lang="en-US" sz="1350" dirty="0"/>
              <a:t>The primacy of agreements</a:t>
            </a:r>
          </a:p>
          <a:p>
            <a:pPr marL="214313" indent="-214313">
              <a:buFont typeface="Arial" panose="020B0604020202020204" pitchFamily="34" charset="0"/>
              <a:buChar char="•"/>
            </a:pPr>
            <a:r>
              <a:rPr lang="en-US" sz="1350" dirty="0"/>
              <a:t>Doing what is right is determined by the categorical imperative</a:t>
            </a:r>
          </a:p>
          <a:p>
            <a:pPr marL="214313" indent="-214313">
              <a:buFont typeface="Arial" panose="020B0604020202020204" pitchFamily="34" charset="0"/>
              <a:buChar char="•"/>
            </a:pPr>
            <a:endParaRPr lang="en-US" dirty="0"/>
          </a:p>
        </p:txBody>
      </p:sp>
      <p:sp>
        <p:nvSpPr>
          <p:cNvPr id="7" name="Text Placeholder 6">
            <a:extLst>
              <a:ext uri="{FF2B5EF4-FFF2-40B4-BE49-F238E27FC236}">
                <a16:creationId xmlns:a16="http://schemas.microsoft.com/office/drawing/2014/main" id="{9D0DBA78-5D0A-423C-8AD7-BA273E700D38}"/>
              </a:ext>
            </a:extLst>
          </p:cNvPr>
          <p:cNvSpPr>
            <a:spLocks noGrp="1"/>
          </p:cNvSpPr>
          <p:nvPr>
            <p:ph type="body" sz="quarter" idx="13"/>
          </p:nvPr>
        </p:nvSpPr>
        <p:spPr/>
        <p:txBody>
          <a:bodyPr/>
          <a:lstStyle/>
          <a:p>
            <a:r>
              <a:rPr lang="en-US" b="1" dirty="0">
                <a:solidFill>
                  <a:schemeClr val="accent3"/>
                </a:solidFill>
              </a:rPr>
              <a:t>Virtue and Care</a:t>
            </a:r>
          </a:p>
        </p:txBody>
      </p:sp>
      <p:sp>
        <p:nvSpPr>
          <p:cNvPr id="8" name="Text Placeholder 7">
            <a:extLst>
              <a:ext uri="{FF2B5EF4-FFF2-40B4-BE49-F238E27FC236}">
                <a16:creationId xmlns:a16="http://schemas.microsoft.com/office/drawing/2014/main" id="{CA6AED91-76AE-4501-A632-B94ADCB54E52}"/>
              </a:ext>
            </a:extLst>
          </p:cNvPr>
          <p:cNvSpPr>
            <a:spLocks noGrp="1"/>
          </p:cNvSpPr>
          <p:nvPr>
            <p:ph type="body" sz="half" idx="17"/>
          </p:nvPr>
        </p:nvSpPr>
        <p:spPr>
          <a:xfrm>
            <a:off x="6038851" y="2178424"/>
            <a:ext cx="2592324" cy="2383090"/>
          </a:xfrm>
        </p:spPr>
        <p:txBody>
          <a:bodyPr>
            <a:normAutofit/>
          </a:bodyPr>
          <a:lstStyle/>
          <a:p>
            <a:pPr marL="214313" indent="-214313">
              <a:buFont typeface="Arial" panose="020B0604020202020204" pitchFamily="34" charset="0"/>
              <a:buChar char="•"/>
            </a:pPr>
            <a:r>
              <a:rPr lang="en-US" sz="1350" dirty="0"/>
              <a:t>Community, character and consequences</a:t>
            </a:r>
          </a:p>
          <a:p>
            <a:pPr marL="214313" indent="-214313">
              <a:buFont typeface="Arial" panose="020B0604020202020204" pitchFamily="34" charset="0"/>
              <a:buChar char="•"/>
            </a:pPr>
            <a:r>
              <a:rPr lang="en-US" sz="1350" dirty="0"/>
              <a:t>The character of the individual through the community</a:t>
            </a:r>
          </a:p>
          <a:p>
            <a:pPr marL="214313" indent="-214313">
              <a:buFont typeface="Arial" panose="020B0604020202020204" pitchFamily="34" charset="0"/>
              <a:buChar char="•"/>
            </a:pPr>
            <a:r>
              <a:rPr lang="en-US" sz="1350" dirty="0"/>
              <a:t>The influence of the community on the character of the individual</a:t>
            </a:r>
          </a:p>
          <a:p>
            <a:pPr marL="214313" indent="-214313">
              <a:buFont typeface="Arial" panose="020B0604020202020204" pitchFamily="34" charset="0"/>
              <a:buChar char="•"/>
            </a:pPr>
            <a:r>
              <a:rPr lang="en-US" sz="1350" dirty="0"/>
              <a:t>Developing virtuous character through virtuous communities</a:t>
            </a:r>
          </a:p>
        </p:txBody>
      </p:sp>
      <p:sp>
        <p:nvSpPr>
          <p:cNvPr id="9" name="TextBox 8">
            <a:extLst>
              <a:ext uri="{FF2B5EF4-FFF2-40B4-BE49-F238E27FC236}">
                <a16:creationId xmlns:a16="http://schemas.microsoft.com/office/drawing/2014/main" id="{43476CDF-F02B-4DE5-9A6F-51D6A3F059CC}"/>
              </a:ext>
            </a:extLst>
          </p:cNvPr>
          <p:cNvSpPr txBox="1"/>
          <p:nvPr/>
        </p:nvSpPr>
        <p:spPr>
          <a:xfrm>
            <a:off x="566257" y="4561514"/>
            <a:ext cx="7940180" cy="369332"/>
          </a:xfrm>
          <a:prstGeom prst="rect">
            <a:avLst/>
          </a:prstGeom>
          <a:noFill/>
        </p:spPr>
        <p:txBody>
          <a:bodyPr wrap="square" rtlCol="0">
            <a:spAutoFit/>
          </a:bodyPr>
          <a:lstStyle/>
          <a:p>
            <a:pPr algn="ctr"/>
            <a:r>
              <a:rPr lang="en-US" sz="1800" b="1" dirty="0">
                <a:solidFill>
                  <a:schemeClr val="accent3"/>
                </a:solidFill>
              </a:rPr>
              <a:t>Which theory takes precedence in building community?</a:t>
            </a:r>
          </a:p>
        </p:txBody>
      </p:sp>
    </p:spTree>
    <p:extLst>
      <p:ext uri="{BB962C8B-B14F-4D97-AF65-F5344CB8AC3E}">
        <p14:creationId xmlns:p14="http://schemas.microsoft.com/office/powerpoint/2010/main" val="766420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2FE0D-EF96-40A0-A673-E2D3967B589D}"/>
              </a:ext>
            </a:extLst>
          </p:cNvPr>
          <p:cNvSpPr>
            <a:spLocks noGrp="1"/>
          </p:cNvSpPr>
          <p:nvPr>
            <p:ph type="title"/>
          </p:nvPr>
        </p:nvSpPr>
        <p:spPr>
          <a:xfrm>
            <a:off x="424898" y="124737"/>
            <a:ext cx="5154930" cy="1234094"/>
          </a:xfrm>
        </p:spPr>
        <p:txBody>
          <a:bodyPr>
            <a:normAutofit fontScale="90000"/>
          </a:bodyPr>
          <a:lstStyle/>
          <a:p>
            <a:r>
              <a:rPr lang="en-US" dirty="0">
                <a:solidFill>
                  <a:schemeClr val="accent3"/>
                </a:solidFill>
              </a:rPr>
              <a:t>Argument: that a well-functioning community is guided primarily by the ethics of virtue and care</a:t>
            </a:r>
          </a:p>
        </p:txBody>
      </p:sp>
      <p:pic>
        <p:nvPicPr>
          <p:cNvPr id="6" name="Picture Placeholder 5">
            <a:extLst>
              <a:ext uri="{FF2B5EF4-FFF2-40B4-BE49-F238E27FC236}">
                <a16:creationId xmlns:a16="http://schemas.microsoft.com/office/drawing/2014/main" id="{3BE42E39-2EC1-4A47-9181-AEDDB4E53CF6}"/>
              </a:ext>
            </a:extLst>
          </p:cNvPr>
          <p:cNvPicPr>
            <a:picLocks noGrp="1" noChangeAspect="1"/>
          </p:cNvPicPr>
          <p:nvPr>
            <p:ph type="pic" idx="1"/>
          </p:nvPr>
        </p:nvPicPr>
        <p:blipFill>
          <a:blip r:embed="rId2"/>
          <a:srcRect l="33069" r="33069"/>
          <a:stretch>
            <a:fillRect/>
          </a:stretch>
        </p:blipFill>
        <p:spPr>
          <a:xfrm>
            <a:off x="5909924" y="741784"/>
            <a:ext cx="2479526" cy="3719288"/>
          </a:xfrm>
        </p:spPr>
      </p:pic>
      <p:sp>
        <p:nvSpPr>
          <p:cNvPr id="4" name="Text Placeholder 3">
            <a:extLst>
              <a:ext uri="{FF2B5EF4-FFF2-40B4-BE49-F238E27FC236}">
                <a16:creationId xmlns:a16="http://schemas.microsoft.com/office/drawing/2014/main" id="{6252E5CD-5382-439E-97DB-4D78860C52E3}"/>
              </a:ext>
            </a:extLst>
          </p:cNvPr>
          <p:cNvSpPr>
            <a:spLocks noGrp="1"/>
          </p:cNvSpPr>
          <p:nvPr>
            <p:ph type="body" sz="half" idx="2"/>
          </p:nvPr>
        </p:nvSpPr>
        <p:spPr>
          <a:xfrm>
            <a:off x="109330" y="1269110"/>
            <a:ext cx="5470498" cy="3874390"/>
          </a:xfrm>
        </p:spPr>
        <p:txBody>
          <a:bodyPr>
            <a:normAutofit/>
          </a:bodyPr>
          <a:lstStyle/>
          <a:p>
            <a:r>
              <a:rPr lang="en-US" sz="1500" dirty="0"/>
              <a:t>Why is this the case? The good requires:</a:t>
            </a:r>
          </a:p>
          <a:p>
            <a:endParaRPr lang="en-US" sz="1500" dirty="0"/>
          </a:p>
          <a:p>
            <a:pPr marL="214313" indent="-214313">
              <a:buFont typeface="Arial" panose="020B0604020202020204" pitchFamily="34" charset="0"/>
              <a:buChar char="•"/>
            </a:pPr>
            <a:r>
              <a:rPr lang="en-US" sz="1500" dirty="0"/>
              <a:t>The status of the individual in the community</a:t>
            </a:r>
          </a:p>
          <a:p>
            <a:pPr marL="214313" indent="-214313">
              <a:buFont typeface="Arial" panose="020B0604020202020204" pitchFamily="34" charset="0"/>
              <a:buChar char="•"/>
            </a:pPr>
            <a:r>
              <a:rPr lang="en-US" sz="1500" dirty="0"/>
              <a:t>Common purposes, interests, connections, and goals define the community</a:t>
            </a:r>
          </a:p>
          <a:p>
            <a:pPr marL="557213" lvl="1" indent="-214313">
              <a:buFont typeface="Arial" panose="020B0604020202020204" pitchFamily="34" charset="0"/>
              <a:buChar char="•"/>
            </a:pPr>
            <a:r>
              <a:rPr lang="en-US" sz="1500" dirty="0"/>
              <a:t>The individual cannot exist without the community</a:t>
            </a:r>
          </a:p>
          <a:p>
            <a:pPr marL="557213" lvl="1" indent="-214313">
              <a:buFont typeface="Arial" panose="020B0604020202020204" pitchFamily="34" charset="0"/>
              <a:buChar char="•"/>
            </a:pPr>
            <a:r>
              <a:rPr lang="en-US" sz="1500" dirty="0"/>
              <a:t>The community cannot exist without the individuals</a:t>
            </a:r>
          </a:p>
          <a:p>
            <a:pPr lvl="1"/>
            <a:endParaRPr lang="en-US" sz="1500" dirty="0"/>
          </a:p>
          <a:p>
            <a:pPr marL="214313" indent="-214313">
              <a:buFont typeface="Arial" panose="020B0604020202020204" pitchFamily="34" charset="0"/>
              <a:buChar char="•"/>
            </a:pPr>
            <a:r>
              <a:rPr lang="en-US" sz="1500" dirty="0"/>
              <a:t>Civic friendship is the result of the interplay of the community and the individual, and is related to individual friendships: utility, pleasure, and mutuality. </a:t>
            </a:r>
            <a:r>
              <a:rPr lang="en-US" sz="1500" dirty="0">
                <a:solidFill>
                  <a:schemeClr val="bg1"/>
                </a:solidFill>
              </a:rPr>
              <a:t>The goal is the good.</a:t>
            </a:r>
          </a:p>
        </p:txBody>
      </p:sp>
      <p:sp>
        <p:nvSpPr>
          <p:cNvPr id="7" name="TextBox 6">
            <a:extLst>
              <a:ext uri="{FF2B5EF4-FFF2-40B4-BE49-F238E27FC236}">
                <a16:creationId xmlns:a16="http://schemas.microsoft.com/office/drawing/2014/main" id="{AE271E11-1997-48C0-91FE-7B1D07315E1C}"/>
              </a:ext>
            </a:extLst>
          </p:cNvPr>
          <p:cNvSpPr txBox="1"/>
          <p:nvPr/>
        </p:nvSpPr>
        <p:spPr>
          <a:xfrm>
            <a:off x="6116216" y="4597659"/>
            <a:ext cx="2273234" cy="253916"/>
          </a:xfrm>
          <a:prstGeom prst="rect">
            <a:avLst/>
          </a:prstGeom>
          <a:noFill/>
        </p:spPr>
        <p:txBody>
          <a:bodyPr wrap="square" rtlCol="0">
            <a:spAutoFit/>
          </a:bodyPr>
          <a:lstStyle/>
          <a:p>
            <a:r>
              <a:rPr lang="en-US" sz="1050" dirty="0"/>
              <a:t>Aristotle, 384-322 BCE</a:t>
            </a:r>
          </a:p>
        </p:txBody>
      </p:sp>
    </p:spTree>
    <p:extLst>
      <p:ext uri="{BB962C8B-B14F-4D97-AF65-F5344CB8AC3E}">
        <p14:creationId xmlns:p14="http://schemas.microsoft.com/office/powerpoint/2010/main" val="962794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F8FC5-7D56-45C4-88EA-A8BE3CE7A2AD}"/>
              </a:ext>
            </a:extLst>
          </p:cNvPr>
          <p:cNvSpPr>
            <a:spLocks noGrp="1"/>
          </p:cNvSpPr>
          <p:nvPr>
            <p:ph type="title"/>
          </p:nvPr>
        </p:nvSpPr>
        <p:spPr>
          <a:xfrm>
            <a:off x="1342331" y="184064"/>
            <a:ext cx="6457949" cy="740275"/>
          </a:xfrm>
        </p:spPr>
        <p:txBody>
          <a:bodyPr/>
          <a:lstStyle/>
          <a:p>
            <a:r>
              <a:rPr lang="en-US" dirty="0"/>
              <a:t>What membership in a community:</a:t>
            </a:r>
          </a:p>
        </p:txBody>
      </p:sp>
      <p:sp>
        <p:nvSpPr>
          <p:cNvPr id="3" name="Text Placeholder 2">
            <a:extLst>
              <a:ext uri="{FF2B5EF4-FFF2-40B4-BE49-F238E27FC236}">
                <a16:creationId xmlns:a16="http://schemas.microsoft.com/office/drawing/2014/main" id="{C7B742F1-3330-42AD-94CD-A40511A77EBE}"/>
              </a:ext>
            </a:extLst>
          </p:cNvPr>
          <p:cNvSpPr>
            <a:spLocks noGrp="1"/>
          </p:cNvSpPr>
          <p:nvPr>
            <p:ph type="body" idx="1"/>
          </p:nvPr>
        </p:nvSpPr>
        <p:spPr/>
        <p:txBody>
          <a:bodyPr/>
          <a:lstStyle/>
          <a:p>
            <a:r>
              <a:rPr lang="en-US" dirty="0"/>
              <a:t>Membership-based</a:t>
            </a:r>
          </a:p>
        </p:txBody>
      </p:sp>
      <p:sp>
        <p:nvSpPr>
          <p:cNvPr id="4" name="Text Placeholder 3">
            <a:extLst>
              <a:ext uri="{FF2B5EF4-FFF2-40B4-BE49-F238E27FC236}">
                <a16:creationId xmlns:a16="http://schemas.microsoft.com/office/drawing/2014/main" id="{55D7DDE1-9E42-4293-96F9-97A579CEA2D9}"/>
              </a:ext>
            </a:extLst>
          </p:cNvPr>
          <p:cNvSpPr>
            <a:spLocks noGrp="1"/>
          </p:cNvSpPr>
          <p:nvPr>
            <p:ph type="body" sz="half" idx="15"/>
          </p:nvPr>
        </p:nvSpPr>
        <p:spPr>
          <a:xfrm>
            <a:off x="514349" y="1219200"/>
            <a:ext cx="2592324" cy="3444823"/>
          </a:xfrm>
        </p:spPr>
        <p:txBody>
          <a:bodyPr>
            <a:normAutofit/>
          </a:bodyPr>
          <a:lstStyle/>
          <a:p>
            <a:r>
              <a:rPr lang="en-US" sz="1500" dirty="0"/>
              <a:t>IS MEMBERSHIP-BASED</a:t>
            </a:r>
          </a:p>
          <a:p>
            <a:pPr marL="214313" indent="-214313">
              <a:buFont typeface="Arial" panose="020B0604020202020204" pitchFamily="34" charset="0"/>
              <a:buChar char="•"/>
            </a:pPr>
            <a:r>
              <a:rPr lang="en-US" sz="1600" dirty="0"/>
              <a:t>Minimal requirements</a:t>
            </a:r>
          </a:p>
          <a:p>
            <a:pPr marL="214313" indent="-214313">
              <a:buFont typeface="Arial" panose="020B0604020202020204" pitchFamily="34" charset="0"/>
              <a:buChar char="•"/>
            </a:pPr>
            <a:r>
              <a:rPr lang="en-US" sz="1600" dirty="0"/>
              <a:t>Past achievement</a:t>
            </a:r>
          </a:p>
          <a:p>
            <a:pPr marL="214313" indent="-214313">
              <a:buFont typeface="Arial" panose="020B0604020202020204" pitchFamily="34" charset="0"/>
              <a:buChar char="•"/>
            </a:pPr>
            <a:r>
              <a:rPr lang="en-US" sz="1600" dirty="0"/>
              <a:t>Acceptance</a:t>
            </a:r>
          </a:p>
          <a:p>
            <a:pPr marL="214313" indent="-214313">
              <a:buFont typeface="Arial" panose="020B0604020202020204" pitchFamily="34" charset="0"/>
              <a:buChar char="•"/>
            </a:pPr>
            <a:r>
              <a:rPr lang="en-US" sz="1600" dirty="0"/>
              <a:t>Expectations for the future</a:t>
            </a:r>
          </a:p>
        </p:txBody>
      </p:sp>
      <p:sp>
        <p:nvSpPr>
          <p:cNvPr id="5" name="Text Placeholder 4">
            <a:extLst>
              <a:ext uri="{FF2B5EF4-FFF2-40B4-BE49-F238E27FC236}">
                <a16:creationId xmlns:a16="http://schemas.microsoft.com/office/drawing/2014/main" id="{2863203C-E1C7-436D-8749-6E2F1151098A}"/>
              </a:ext>
            </a:extLst>
          </p:cNvPr>
          <p:cNvSpPr>
            <a:spLocks noGrp="1"/>
          </p:cNvSpPr>
          <p:nvPr>
            <p:ph type="body" sz="quarter" idx="3"/>
          </p:nvPr>
        </p:nvSpPr>
        <p:spPr/>
        <p:txBody>
          <a:bodyPr/>
          <a:lstStyle/>
          <a:p>
            <a:r>
              <a:rPr lang="en-US" dirty="0"/>
              <a:t>Being “in” it</a:t>
            </a:r>
          </a:p>
        </p:txBody>
      </p:sp>
      <p:sp>
        <p:nvSpPr>
          <p:cNvPr id="6" name="Text Placeholder 5">
            <a:extLst>
              <a:ext uri="{FF2B5EF4-FFF2-40B4-BE49-F238E27FC236}">
                <a16:creationId xmlns:a16="http://schemas.microsoft.com/office/drawing/2014/main" id="{8BA104CA-85B9-4175-A1A6-EA5E23131D54}"/>
              </a:ext>
            </a:extLst>
          </p:cNvPr>
          <p:cNvSpPr>
            <a:spLocks noGrp="1"/>
          </p:cNvSpPr>
          <p:nvPr>
            <p:ph type="body" sz="half" idx="16"/>
          </p:nvPr>
        </p:nvSpPr>
        <p:spPr>
          <a:xfrm>
            <a:off x="3275144" y="1130300"/>
            <a:ext cx="2592324" cy="3533714"/>
          </a:xfrm>
        </p:spPr>
        <p:txBody>
          <a:bodyPr>
            <a:noAutofit/>
          </a:bodyPr>
          <a:lstStyle/>
          <a:p>
            <a:r>
              <a:rPr lang="en-US" sz="1600" dirty="0"/>
              <a:t>IS BEING “IN IT” &amp; ACTIVE</a:t>
            </a:r>
          </a:p>
          <a:p>
            <a:r>
              <a:rPr lang="en-US" sz="1600" dirty="0"/>
              <a:t>Continued membership requires:</a:t>
            </a:r>
          </a:p>
          <a:p>
            <a:pPr marL="214313" indent="-214313">
              <a:buFont typeface="Arial" panose="020B0604020202020204" pitchFamily="34" charset="0"/>
              <a:buChar char="•"/>
            </a:pPr>
            <a:r>
              <a:rPr lang="en-US" sz="1600" dirty="0"/>
              <a:t>Promise of continued achievement</a:t>
            </a:r>
          </a:p>
          <a:p>
            <a:pPr marL="214313" indent="-214313">
              <a:buFont typeface="Arial" panose="020B0604020202020204" pitchFamily="34" charset="0"/>
              <a:buChar char="•"/>
            </a:pPr>
            <a:r>
              <a:rPr lang="en-US" sz="1600" dirty="0"/>
              <a:t>Demonstration of Continued Achievement</a:t>
            </a:r>
          </a:p>
        </p:txBody>
      </p:sp>
      <p:sp>
        <p:nvSpPr>
          <p:cNvPr id="7" name="Text Placeholder 6">
            <a:extLst>
              <a:ext uri="{FF2B5EF4-FFF2-40B4-BE49-F238E27FC236}">
                <a16:creationId xmlns:a16="http://schemas.microsoft.com/office/drawing/2014/main" id="{363003B7-9387-4C8C-BB5C-A52ED0E459E5}"/>
              </a:ext>
            </a:extLst>
          </p:cNvPr>
          <p:cNvSpPr>
            <a:spLocks noGrp="1"/>
          </p:cNvSpPr>
          <p:nvPr>
            <p:ph type="body" sz="quarter" idx="13"/>
          </p:nvPr>
        </p:nvSpPr>
        <p:spPr/>
        <p:txBody>
          <a:bodyPr/>
          <a:lstStyle/>
          <a:p>
            <a:r>
              <a:rPr lang="en-US" dirty="0"/>
              <a:t>What it isn’t</a:t>
            </a:r>
          </a:p>
        </p:txBody>
      </p:sp>
      <p:sp>
        <p:nvSpPr>
          <p:cNvPr id="8" name="Text Placeholder 7">
            <a:extLst>
              <a:ext uri="{FF2B5EF4-FFF2-40B4-BE49-F238E27FC236}">
                <a16:creationId xmlns:a16="http://schemas.microsoft.com/office/drawing/2014/main" id="{D7303284-CCC6-4BBA-B80B-D879A883423A}"/>
              </a:ext>
            </a:extLst>
          </p:cNvPr>
          <p:cNvSpPr>
            <a:spLocks noGrp="1"/>
          </p:cNvSpPr>
          <p:nvPr>
            <p:ph type="body" sz="half" idx="17"/>
          </p:nvPr>
        </p:nvSpPr>
        <p:spPr>
          <a:xfrm>
            <a:off x="6038851" y="1219200"/>
            <a:ext cx="2592324" cy="3444823"/>
          </a:xfrm>
        </p:spPr>
        <p:txBody>
          <a:bodyPr>
            <a:normAutofit/>
          </a:bodyPr>
          <a:lstStyle/>
          <a:p>
            <a:r>
              <a:rPr lang="en-US" sz="1500" dirty="0"/>
              <a:t>WHAT IT ISN’T</a:t>
            </a:r>
          </a:p>
          <a:p>
            <a:pPr marL="214313" indent="-214313">
              <a:buFont typeface="Arial" panose="020B0604020202020204" pitchFamily="34" charset="0"/>
              <a:buChar char="•"/>
            </a:pPr>
            <a:r>
              <a:rPr lang="en-US" sz="1600" dirty="0"/>
              <a:t>Rules</a:t>
            </a:r>
          </a:p>
          <a:p>
            <a:pPr marL="214313" indent="-214313">
              <a:buFont typeface="Arial" panose="020B0604020202020204" pitchFamily="34" charset="0"/>
              <a:buChar char="•"/>
            </a:pPr>
            <a:r>
              <a:rPr lang="en-US" sz="1600" dirty="0"/>
              <a:t>Procedures</a:t>
            </a:r>
          </a:p>
          <a:p>
            <a:pPr marL="214313" indent="-214313">
              <a:buFont typeface="Arial" panose="020B0604020202020204" pitchFamily="34" charset="0"/>
              <a:buChar char="•"/>
            </a:pPr>
            <a:r>
              <a:rPr lang="en-US" sz="1600" dirty="0"/>
              <a:t>Minimal Requirements</a:t>
            </a:r>
          </a:p>
        </p:txBody>
      </p:sp>
    </p:spTree>
    <p:extLst>
      <p:ext uri="{BB962C8B-B14F-4D97-AF65-F5344CB8AC3E}">
        <p14:creationId xmlns:p14="http://schemas.microsoft.com/office/powerpoint/2010/main" val="3896015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A3821-8D7F-4B0F-8E0A-763DBC12147A}"/>
              </a:ext>
            </a:extLst>
          </p:cNvPr>
          <p:cNvSpPr>
            <a:spLocks noGrp="1"/>
          </p:cNvSpPr>
          <p:nvPr>
            <p:ph type="title"/>
          </p:nvPr>
        </p:nvSpPr>
        <p:spPr>
          <a:xfrm>
            <a:off x="311700" y="109330"/>
            <a:ext cx="8520600" cy="1391479"/>
          </a:xfrm>
        </p:spPr>
        <p:txBody>
          <a:bodyPr>
            <a:normAutofit fontScale="90000"/>
          </a:bodyPr>
          <a:lstStyle/>
          <a:p>
            <a:r>
              <a:rPr lang="en-US" dirty="0"/>
              <a:t>Transitional thoughts on what it means to be a fully functioning community member: Administrator, Faculty Member, Student</a:t>
            </a:r>
          </a:p>
        </p:txBody>
      </p:sp>
      <p:sp>
        <p:nvSpPr>
          <p:cNvPr id="3" name="Content Placeholder 2">
            <a:extLst>
              <a:ext uri="{FF2B5EF4-FFF2-40B4-BE49-F238E27FC236}">
                <a16:creationId xmlns:a16="http://schemas.microsoft.com/office/drawing/2014/main" id="{A9563523-6061-40F7-B20D-5B179CC371D6}"/>
              </a:ext>
            </a:extLst>
          </p:cNvPr>
          <p:cNvSpPr>
            <a:spLocks noGrp="1"/>
          </p:cNvSpPr>
          <p:nvPr>
            <p:ph sz="half" idx="1"/>
          </p:nvPr>
        </p:nvSpPr>
        <p:spPr/>
        <p:txBody>
          <a:bodyPr/>
          <a:lstStyle/>
          <a:p>
            <a:pPr marL="0" indent="0">
              <a:buNone/>
            </a:pPr>
            <a:r>
              <a:rPr lang="en-US" sz="2400" dirty="0">
                <a:solidFill>
                  <a:schemeClr val="accent3"/>
                </a:solidFill>
              </a:rPr>
              <a:t>The person</a:t>
            </a:r>
          </a:p>
          <a:p>
            <a:pPr marL="0" indent="0">
              <a:buNone/>
            </a:pPr>
            <a:endParaRPr lang="en-US" dirty="0"/>
          </a:p>
          <a:p>
            <a:pPr marL="0" indent="0">
              <a:buNone/>
            </a:pPr>
            <a:r>
              <a:rPr lang="en-US" sz="2000" dirty="0"/>
              <a:t>It is a matter of where you are, who you are, what you do, and what you will become.</a:t>
            </a:r>
          </a:p>
        </p:txBody>
      </p:sp>
      <p:sp>
        <p:nvSpPr>
          <p:cNvPr id="4" name="Content Placeholder 3">
            <a:extLst>
              <a:ext uri="{FF2B5EF4-FFF2-40B4-BE49-F238E27FC236}">
                <a16:creationId xmlns:a16="http://schemas.microsoft.com/office/drawing/2014/main" id="{122E5F56-07B6-496E-8CA2-6DF08C031FA6}"/>
              </a:ext>
            </a:extLst>
          </p:cNvPr>
          <p:cNvSpPr>
            <a:spLocks noGrp="1"/>
          </p:cNvSpPr>
          <p:nvPr>
            <p:ph sz="half" idx="2"/>
          </p:nvPr>
        </p:nvSpPr>
        <p:spPr>
          <a:xfrm>
            <a:off x="4629150" y="1645920"/>
            <a:ext cx="4000500" cy="3218180"/>
          </a:xfrm>
        </p:spPr>
        <p:txBody>
          <a:bodyPr/>
          <a:lstStyle/>
          <a:p>
            <a:pPr marL="0" indent="0">
              <a:buNone/>
            </a:pPr>
            <a:r>
              <a:rPr lang="en-US" sz="2400" dirty="0">
                <a:solidFill>
                  <a:schemeClr val="accent3"/>
                </a:solidFill>
              </a:rPr>
              <a:t>The community</a:t>
            </a:r>
          </a:p>
          <a:p>
            <a:pPr marL="0" indent="0">
              <a:buNone/>
            </a:pPr>
            <a:endParaRPr lang="en-US" dirty="0"/>
          </a:p>
          <a:p>
            <a:r>
              <a:rPr lang="en-US" sz="2000" dirty="0"/>
              <a:t>Understanding the role of the individual and the community</a:t>
            </a:r>
          </a:p>
          <a:p>
            <a:r>
              <a:rPr lang="en-US" sz="2000" dirty="0"/>
              <a:t>Cultivating civic friendship</a:t>
            </a:r>
          </a:p>
          <a:p>
            <a:r>
              <a:rPr lang="en-US" sz="2000" dirty="0"/>
              <a:t>Producing individual and community benefit</a:t>
            </a:r>
          </a:p>
          <a:p>
            <a:r>
              <a:rPr lang="en-US" sz="2000" dirty="0"/>
              <a:t>And to be, most importantly, a moral exemplar</a:t>
            </a:r>
          </a:p>
        </p:txBody>
      </p:sp>
    </p:spTree>
    <p:extLst>
      <p:ext uri="{BB962C8B-B14F-4D97-AF65-F5344CB8AC3E}">
        <p14:creationId xmlns:p14="http://schemas.microsoft.com/office/powerpoint/2010/main" val="4172050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4A6CC-270A-41E4-8D61-6EA5ED9BA062}"/>
              </a:ext>
            </a:extLst>
          </p:cNvPr>
          <p:cNvSpPr>
            <a:spLocks noGrp="1"/>
          </p:cNvSpPr>
          <p:nvPr>
            <p:ph type="ctrTitle"/>
          </p:nvPr>
        </p:nvSpPr>
        <p:spPr/>
        <p:txBody>
          <a:bodyPr/>
          <a:lstStyle/>
          <a:p>
            <a:r>
              <a:rPr lang="en-US" dirty="0"/>
              <a:t>Theorizing is over</a:t>
            </a:r>
          </a:p>
        </p:txBody>
      </p:sp>
      <p:sp>
        <p:nvSpPr>
          <p:cNvPr id="3" name="Subtitle 2">
            <a:extLst>
              <a:ext uri="{FF2B5EF4-FFF2-40B4-BE49-F238E27FC236}">
                <a16:creationId xmlns:a16="http://schemas.microsoft.com/office/drawing/2014/main" id="{AA149716-52E9-44BD-913A-4423636D6E56}"/>
              </a:ext>
            </a:extLst>
          </p:cNvPr>
          <p:cNvSpPr>
            <a:spLocks noGrp="1"/>
          </p:cNvSpPr>
          <p:nvPr>
            <p:ph type="subTitle" idx="1"/>
          </p:nvPr>
        </p:nvSpPr>
        <p:spPr>
          <a:xfrm>
            <a:off x="1858703" y="2916201"/>
            <a:ext cx="5361300" cy="522600"/>
          </a:xfrm>
        </p:spPr>
        <p:txBody>
          <a:bodyPr/>
          <a:lstStyle/>
          <a:p>
            <a:r>
              <a:rPr lang="en-US" sz="2400" dirty="0"/>
              <a:t>Now, on to application in cases</a:t>
            </a:r>
          </a:p>
        </p:txBody>
      </p:sp>
    </p:spTree>
    <p:extLst>
      <p:ext uri="{BB962C8B-B14F-4D97-AF65-F5344CB8AC3E}">
        <p14:creationId xmlns:p14="http://schemas.microsoft.com/office/powerpoint/2010/main" val="3814384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3813F-BBF4-4A64-8002-0148E330A849}"/>
              </a:ext>
            </a:extLst>
          </p:cNvPr>
          <p:cNvSpPr>
            <a:spLocks noGrp="1"/>
          </p:cNvSpPr>
          <p:nvPr>
            <p:ph type="title"/>
          </p:nvPr>
        </p:nvSpPr>
        <p:spPr>
          <a:xfrm>
            <a:off x="327660" y="502700"/>
            <a:ext cx="8298180" cy="954600"/>
          </a:xfrm>
        </p:spPr>
        <p:txBody>
          <a:bodyPr/>
          <a:lstStyle/>
          <a:p>
            <a:pPr algn="ctr"/>
            <a:r>
              <a:rPr lang="en-US" dirty="0"/>
              <a:t>Some examples*</a:t>
            </a:r>
            <a:br>
              <a:rPr lang="en-US" dirty="0"/>
            </a:br>
            <a:r>
              <a:rPr lang="en-US" dirty="0"/>
              <a:t>and their administrative significance</a:t>
            </a:r>
          </a:p>
        </p:txBody>
      </p:sp>
      <p:sp>
        <p:nvSpPr>
          <p:cNvPr id="3" name="Text Placeholder 2">
            <a:extLst>
              <a:ext uri="{FF2B5EF4-FFF2-40B4-BE49-F238E27FC236}">
                <a16:creationId xmlns:a16="http://schemas.microsoft.com/office/drawing/2014/main" id="{B2ADCA23-4FB7-48B8-B1FB-344FECA80F14}"/>
              </a:ext>
            </a:extLst>
          </p:cNvPr>
          <p:cNvSpPr>
            <a:spLocks noGrp="1"/>
          </p:cNvSpPr>
          <p:nvPr>
            <p:ph type="body" idx="1"/>
          </p:nvPr>
        </p:nvSpPr>
        <p:spPr>
          <a:xfrm>
            <a:off x="381000" y="1516380"/>
            <a:ext cx="7943850" cy="3215640"/>
          </a:xfrm>
        </p:spPr>
        <p:txBody>
          <a:bodyPr/>
          <a:lstStyle/>
          <a:p>
            <a:r>
              <a:rPr lang="en-US" sz="2400" dirty="0"/>
              <a:t>Examples in the next few slides are drawn from “real life” cases related to teaching and your administrative part in them.</a:t>
            </a:r>
          </a:p>
          <a:p>
            <a:r>
              <a:rPr lang="en-US" sz="2400" dirty="0"/>
              <a:t>The examples are sometimes odd and unique. But the principles remain.</a:t>
            </a:r>
          </a:p>
          <a:p>
            <a:pPr marL="146050" indent="0">
              <a:buNone/>
            </a:pPr>
            <a:endParaRPr lang="en-US" sz="1800" dirty="0"/>
          </a:p>
          <a:p>
            <a:pPr marL="146050" indent="0">
              <a:buNone/>
            </a:pPr>
            <a:r>
              <a:rPr lang="en-US" sz="1800" dirty="0">
                <a:solidFill>
                  <a:srgbClr val="FFC000"/>
                </a:solidFill>
              </a:rPr>
              <a:t>*</a:t>
            </a:r>
            <a:r>
              <a:rPr lang="en-US" sz="1800" dirty="0"/>
              <a:t>Identifying information has been removed to protect the innocent and the guilty -- </a:t>
            </a:r>
            <a:r>
              <a:rPr lang="en-US" sz="1800" i="1" dirty="0"/>
              <a:t>and me</a:t>
            </a:r>
            <a:r>
              <a:rPr lang="en-US" sz="1800" dirty="0"/>
              <a:t>. Some examples may have been embellished to add “dramatic” effect.</a:t>
            </a:r>
          </a:p>
          <a:p>
            <a:endParaRPr lang="en-US" sz="1800" dirty="0"/>
          </a:p>
        </p:txBody>
      </p:sp>
    </p:spTree>
    <p:extLst>
      <p:ext uri="{BB962C8B-B14F-4D97-AF65-F5344CB8AC3E}">
        <p14:creationId xmlns:p14="http://schemas.microsoft.com/office/powerpoint/2010/main" val="3309750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8"/>
          <p:cNvSpPr txBox="1">
            <a:spLocks noGrp="1"/>
          </p:cNvSpPr>
          <p:nvPr>
            <p:ph type="title"/>
          </p:nvPr>
        </p:nvSpPr>
        <p:spPr>
          <a:xfrm>
            <a:off x="727650" y="320995"/>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Overview: An Introductory Example</a:t>
            </a:r>
            <a:endParaRPr dirty="0"/>
          </a:p>
        </p:txBody>
      </p:sp>
      <p:sp>
        <p:nvSpPr>
          <p:cNvPr id="172" name="Google Shape;172;p18"/>
          <p:cNvSpPr txBox="1">
            <a:spLocks noGrp="1"/>
          </p:cNvSpPr>
          <p:nvPr>
            <p:ph type="body" idx="1"/>
          </p:nvPr>
        </p:nvSpPr>
        <p:spPr>
          <a:xfrm>
            <a:off x="373380" y="856195"/>
            <a:ext cx="8258010" cy="284712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sz="1600" b="1" dirty="0">
                <a:solidFill>
                  <a:srgbClr val="333333"/>
                </a:solidFill>
                <a:highlight>
                  <a:srgbClr val="FFFFFF"/>
                </a:highlight>
                <a:latin typeface="Arial"/>
                <a:ea typeface="Arial"/>
                <a:cs typeface="Arial"/>
                <a:sym typeface="Arial"/>
              </a:rPr>
              <a:t>Anne is a grader for Professor X</a:t>
            </a:r>
            <a:r>
              <a:rPr lang="en-GB" sz="1600" dirty="0">
                <a:solidFill>
                  <a:srgbClr val="333333"/>
                </a:solidFill>
                <a:highlight>
                  <a:srgbClr val="FFFFFF"/>
                </a:highlight>
                <a:latin typeface="Arial"/>
                <a:ea typeface="Arial"/>
                <a:cs typeface="Arial"/>
                <a:sym typeface="Arial"/>
              </a:rPr>
              <a:t> in the Department of Good Reasoning. Anne's schedule is very full since she is a graduate student taking 3 seminars, she grades for Professor X, she is a TA for another faculty member, she teaches 2 classes at a local community or state college, and she is a married mother of 3 children under the age of 15. Anne receives fifty 1000 word papers from Professor X, all of which must be graded within 7 days. Ann skims through the papers and assigns grades based on two factors: a) past performance on previous papers and b) the appearance (formatting) of the papers submitted. You are handling a grade dispute of a student in Anne’s class.</a:t>
            </a:r>
            <a:endParaRPr sz="1600" dirty="0">
              <a:solidFill>
                <a:srgbClr val="333333"/>
              </a:solidFill>
              <a:highlight>
                <a:srgbClr val="FFFFFF"/>
              </a:highlight>
              <a:latin typeface="Arial"/>
              <a:ea typeface="Arial"/>
              <a:cs typeface="Arial"/>
              <a:sym typeface="Arial"/>
            </a:endParaRPr>
          </a:p>
          <a:p>
            <a:pPr marL="0" lvl="0" indent="0">
              <a:spcBef>
                <a:spcPts val="1600"/>
              </a:spcBef>
              <a:spcAft>
                <a:spcPts val="1600"/>
              </a:spcAft>
              <a:buNone/>
            </a:pPr>
            <a:r>
              <a:rPr lang="en-GB" sz="1600" dirty="0">
                <a:solidFill>
                  <a:srgbClr val="333333"/>
                </a:solidFill>
                <a:highlight>
                  <a:srgbClr val="FFFFFF"/>
                </a:highlight>
                <a:latin typeface="Arial"/>
                <a:ea typeface="Arial"/>
                <a:cs typeface="Arial"/>
                <a:sym typeface="Arial"/>
              </a:rPr>
              <a:t>Be careful, because this is a slippery one.</a:t>
            </a:r>
            <a:endParaRPr sz="1600" dirty="0">
              <a:solidFill>
                <a:srgbClr val="333333"/>
              </a:solidFill>
              <a:highlight>
                <a:srgbClr val="FFFFFF"/>
              </a:highlight>
              <a:latin typeface="Arial"/>
              <a:ea typeface="Arial"/>
              <a:cs typeface="Arial"/>
              <a:sym typeface="Arial"/>
            </a:endParaRPr>
          </a:p>
        </p:txBody>
      </p:sp>
      <p:pic>
        <p:nvPicPr>
          <p:cNvPr id="173" name="Google Shape;173;p18" descr="shutterstock_429987889_edited.jpg"/>
          <p:cNvPicPr preferRelativeResize="0"/>
          <p:nvPr/>
        </p:nvPicPr>
        <p:blipFill rotWithShape="1">
          <a:blip r:embed="rId3">
            <a:alphaModFix/>
          </a:blip>
          <a:srcRect l="12609" t="85988" r="6247" b="1381"/>
          <a:stretch/>
        </p:blipFill>
        <p:spPr>
          <a:xfrm>
            <a:off x="0" y="3835670"/>
            <a:ext cx="9144000" cy="132689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84AE6-D973-4928-8765-1EEF896FA5A5}"/>
              </a:ext>
            </a:extLst>
          </p:cNvPr>
          <p:cNvSpPr>
            <a:spLocks noGrp="1"/>
          </p:cNvSpPr>
          <p:nvPr>
            <p:ph type="title"/>
          </p:nvPr>
        </p:nvSpPr>
        <p:spPr>
          <a:xfrm>
            <a:off x="819150" y="259080"/>
            <a:ext cx="7505700" cy="762000"/>
          </a:xfrm>
        </p:spPr>
        <p:txBody>
          <a:bodyPr/>
          <a:lstStyle/>
          <a:p>
            <a:pPr algn="ctr"/>
            <a:r>
              <a:rPr lang="en-US" sz="2400" dirty="0"/>
              <a:t>Another Amusing Example: </a:t>
            </a:r>
            <a:br>
              <a:rPr lang="en-US" sz="2400" dirty="0"/>
            </a:br>
            <a:r>
              <a:rPr lang="en-US" sz="2400" dirty="0"/>
              <a:t>Your Faculty and Their Teaching Assignment(s)</a:t>
            </a:r>
          </a:p>
        </p:txBody>
      </p:sp>
      <p:sp>
        <p:nvSpPr>
          <p:cNvPr id="3" name="Text Placeholder 2">
            <a:extLst>
              <a:ext uri="{FF2B5EF4-FFF2-40B4-BE49-F238E27FC236}">
                <a16:creationId xmlns:a16="http://schemas.microsoft.com/office/drawing/2014/main" id="{0E0CEB68-B8C9-42A3-9A40-CFF3FEC15B3A}"/>
              </a:ext>
            </a:extLst>
          </p:cNvPr>
          <p:cNvSpPr>
            <a:spLocks noGrp="1"/>
          </p:cNvSpPr>
          <p:nvPr>
            <p:ph type="body" idx="1"/>
          </p:nvPr>
        </p:nvSpPr>
        <p:spPr>
          <a:xfrm>
            <a:off x="312420" y="1021080"/>
            <a:ext cx="8496300" cy="3734019"/>
          </a:xfrm>
        </p:spPr>
        <p:txBody>
          <a:bodyPr/>
          <a:lstStyle/>
          <a:p>
            <a:pPr marL="146050" indent="0">
              <a:buNone/>
            </a:pPr>
            <a:r>
              <a:rPr lang="en-US" sz="1600" dirty="0"/>
              <a:t>	Associate Professor A has been a tenured faculty member in your department for 15 years. He receives mixed but largely negative student evaluations every semester, with many students commenting that he is </a:t>
            </a:r>
            <a:r>
              <a:rPr lang="en-US" sz="1600" i="1" dirty="0">
                <a:solidFill>
                  <a:schemeClr val="bg1"/>
                </a:solidFill>
              </a:rPr>
              <a:t>rarely in his office for office hours and he cancels class meetings </a:t>
            </a:r>
            <a:r>
              <a:rPr lang="en-US" sz="1600" dirty="0"/>
              <a:t>at least 5-6 times every term. One semester, students reported that he </a:t>
            </a:r>
            <a:r>
              <a:rPr lang="en-US" sz="1600" i="1" dirty="0"/>
              <a:t>cancelled classes every Tuesday, every week.</a:t>
            </a:r>
            <a:r>
              <a:rPr lang="en-US" sz="1600" dirty="0"/>
              <a:t> In addition. Associate Professor A almost always assigns a take-home final exam and has students submit them either online or by bringing a hard copy to his office, which they can then slide under the door or leave in the department’s main office because he is never present in his office or in class during finals week.</a:t>
            </a:r>
          </a:p>
          <a:p>
            <a:pPr marL="146050" indent="0">
              <a:buNone/>
            </a:pPr>
            <a:r>
              <a:rPr lang="en-US" sz="1600" dirty="0"/>
              <a:t>	At the end of the term, a local state college’s dean’s office calls your dean’s office asking where Professor A might be since he </a:t>
            </a:r>
            <a:r>
              <a:rPr lang="en-US" sz="1600" i="1" dirty="0">
                <a:solidFill>
                  <a:schemeClr val="bg1"/>
                </a:solidFill>
              </a:rPr>
              <a:t>has failed to submit grades for the term at the state college. </a:t>
            </a:r>
          </a:p>
          <a:p>
            <a:pPr marL="146050" indent="0">
              <a:buNone/>
            </a:pPr>
            <a:r>
              <a:rPr lang="en-US" sz="1600" dirty="0"/>
              <a:t>	You are informed by your dean that Professor A is teaching at the state college AND that one of his classes in your department meets in F2F mode at THE EXACT TIME OF DAY TWO DAYS A WEEK that he is scheduled to teach a class at the state college.</a:t>
            </a:r>
          </a:p>
        </p:txBody>
      </p:sp>
    </p:spTree>
    <p:extLst>
      <p:ext uri="{BB962C8B-B14F-4D97-AF65-F5344CB8AC3E}">
        <p14:creationId xmlns:p14="http://schemas.microsoft.com/office/powerpoint/2010/main" val="2321116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5695F-3F7F-4159-882C-CCE1412785ED}"/>
              </a:ext>
            </a:extLst>
          </p:cNvPr>
          <p:cNvSpPr>
            <a:spLocks noGrp="1"/>
          </p:cNvSpPr>
          <p:nvPr>
            <p:ph type="title"/>
          </p:nvPr>
        </p:nvSpPr>
        <p:spPr>
          <a:xfrm>
            <a:off x="1443990" y="220980"/>
            <a:ext cx="5810250" cy="396240"/>
          </a:xfrm>
        </p:spPr>
        <p:txBody>
          <a:bodyPr/>
          <a:lstStyle/>
          <a:p>
            <a:r>
              <a:rPr lang="en-US" sz="2400" dirty="0"/>
              <a:t>	The Case of the Absent Professor</a:t>
            </a:r>
          </a:p>
        </p:txBody>
      </p:sp>
      <p:sp>
        <p:nvSpPr>
          <p:cNvPr id="3" name="Text Placeholder 2">
            <a:extLst>
              <a:ext uri="{FF2B5EF4-FFF2-40B4-BE49-F238E27FC236}">
                <a16:creationId xmlns:a16="http://schemas.microsoft.com/office/drawing/2014/main" id="{3331ABCE-CA34-4008-8D53-0DDE3F854232}"/>
              </a:ext>
            </a:extLst>
          </p:cNvPr>
          <p:cNvSpPr>
            <a:spLocks noGrp="1"/>
          </p:cNvSpPr>
          <p:nvPr>
            <p:ph type="body" idx="1"/>
          </p:nvPr>
        </p:nvSpPr>
        <p:spPr>
          <a:xfrm>
            <a:off x="354330" y="617220"/>
            <a:ext cx="8435340" cy="4305300"/>
          </a:xfrm>
        </p:spPr>
        <p:txBody>
          <a:bodyPr/>
          <a:lstStyle/>
          <a:p>
            <a:pPr marL="146050" indent="0">
              <a:buNone/>
            </a:pPr>
            <a:r>
              <a:rPr lang="en-US" sz="1600" dirty="0"/>
              <a:t>	Professor Z has been in your department for 10 years. He’s reliable, regularly performing his teaching, research, and service duties. There have been no significant complaints about Professor Z, ever.</a:t>
            </a:r>
          </a:p>
          <a:p>
            <a:pPr marL="146050" indent="0">
              <a:buNone/>
            </a:pPr>
            <a:r>
              <a:rPr lang="en-US" sz="1600" dirty="0"/>
              <a:t>	Professor Z has an aging and ill parent who lives in England and he has arranged FMLA with Human Resources to take care of her for the spring term. HR approves FMLA leave. Professor Z wishes to teach (online) during the term in which he will be in England. HR approves this arrangement in consultation with you, where he will teach 3 online courses and continue to fulfill his research duties. No service will be assigned.</a:t>
            </a:r>
          </a:p>
          <a:p>
            <a:pPr marL="146050" indent="0">
              <a:buNone/>
            </a:pPr>
            <a:r>
              <a:rPr lang="en-US" sz="1600" dirty="0"/>
              <a:t>	You are the Chair of Professor Z’s department and you are informed by a friend in Switzerland that she has seen Professor Z at her university, where he is preparing his tenure application. In fact, she tells you that she saw him just today and that Professor Z asked her not to tell anyone, especially you, that he is working at the university in Switzerland. </a:t>
            </a:r>
          </a:p>
          <a:p>
            <a:pPr marL="146050" indent="0">
              <a:buNone/>
            </a:pPr>
            <a:r>
              <a:rPr lang="en-US" sz="1600" dirty="0"/>
              <a:t>	You check the Swiss university’s website and find his name, picture, biographical details, his academic rank and office number, and his class schedule for the spring term.</a:t>
            </a:r>
          </a:p>
        </p:txBody>
      </p:sp>
    </p:spTree>
    <p:extLst>
      <p:ext uri="{BB962C8B-B14F-4D97-AF65-F5344CB8AC3E}">
        <p14:creationId xmlns:p14="http://schemas.microsoft.com/office/powerpoint/2010/main" val="661239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96552-A8D2-41ED-904F-3D91538E3A37}"/>
              </a:ext>
            </a:extLst>
          </p:cNvPr>
          <p:cNvSpPr>
            <a:spLocks noGrp="1"/>
          </p:cNvSpPr>
          <p:nvPr>
            <p:ph type="title"/>
          </p:nvPr>
        </p:nvSpPr>
        <p:spPr>
          <a:xfrm>
            <a:off x="819150" y="411260"/>
            <a:ext cx="7505700" cy="495520"/>
          </a:xfrm>
        </p:spPr>
        <p:txBody>
          <a:bodyPr/>
          <a:lstStyle/>
          <a:p>
            <a:pPr algn="ctr"/>
            <a:r>
              <a:rPr lang="en-US" sz="2800" dirty="0"/>
              <a:t>A Student’s Request</a:t>
            </a:r>
          </a:p>
        </p:txBody>
      </p:sp>
      <p:sp>
        <p:nvSpPr>
          <p:cNvPr id="3" name="Text Placeholder 2">
            <a:extLst>
              <a:ext uri="{FF2B5EF4-FFF2-40B4-BE49-F238E27FC236}">
                <a16:creationId xmlns:a16="http://schemas.microsoft.com/office/drawing/2014/main" id="{9D495179-4DA6-4908-ACDB-A578C5945305}"/>
              </a:ext>
            </a:extLst>
          </p:cNvPr>
          <p:cNvSpPr>
            <a:spLocks noGrp="1"/>
          </p:cNvSpPr>
          <p:nvPr>
            <p:ph type="body" idx="1"/>
          </p:nvPr>
        </p:nvSpPr>
        <p:spPr>
          <a:xfrm>
            <a:off x="396240" y="906780"/>
            <a:ext cx="8214360" cy="3825460"/>
          </a:xfrm>
        </p:spPr>
        <p:txBody>
          <a:bodyPr/>
          <a:lstStyle/>
          <a:p>
            <a:pPr marL="146050" indent="0">
              <a:buNone/>
            </a:pPr>
            <a:r>
              <a:rPr lang="en-US" sz="1400" dirty="0"/>
              <a:t>	</a:t>
            </a:r>
            <a:r>
              <a:rPr lang="en-US" sz="1800" dirty="0"/>
              <a:t>A student in Professor M’s class has a </a:t>
            </a:r>
            <a:r>
              <a:rPr lang="en-US" sz="1800" i="1" dirty="0">
                <a:solidFill>
                  <a:schemeClr val="bg1"/>
                </a:solidFill>
              </a:rPr>
              <a:t>seizure disorder</a:t>
            </a:r>
            <a:r>
              <a:rPr lang="en-US" sz="1800" dirty="0"/>
              <a:t>, but the student has not sought an accommodation from the appropriate student services office on campus. Professor M is unaware of the seizure disorder until one day, during a class session, Student X falls out of her chair and is for a few seconds unresponsive. Student X rises from the floor after just a few seconds, assuring everyone that she is perfectly fine. Professor M resumes her lecture.</a:t>
            </a:r>
          </a:p>
          <a:p>
            <a:pPr marL="146050" indent="0">
              <a:buNone/>
            </a:pPr>
            <a:r>
              <a:rPr lang="en-US" sz="1800" dirty="0"/>
              <a:t>	After class, Student X advises Professor M of her seizure disorder and asks that no one call for an ambulance or the police if it happens again, and </a:t>
            </a:r>
            <a:r>
              <a:rPr lang="en-US" sz="1800" i="1" dirty="0">
                <a:solidFill>
                  <a:schemeClr val="bg1"/>
                </a:solidFill>
              </a:rPr>
              <a:t>that a student sitting near her can simply hold her shoulders to keep her from falling until the seizure stops</a:t>
            </a:r>
            <a:r>
              <a:rPr lang="en-US" sz="1800" dirty="0"/>
              <a:t>. At the next class meeting, Student X and Professor M ask Student Y, who sits behind Student X, if he is willing to watch Student X and hold her by the shoulders if she begins to have a seizure. Student Y agrees.</a:t>
            </a:r>
          </a:p>
          <a:p>
            <a:pPr marL="146050" indent="0">
              <a:buNone/>
            </a:pPr>
            <a:r>
              <a:rPr lang="en-US" sz="1800" dirty="0"/>
              <a:t>	</a:t>
            </a:r>
          </a:p>
        </p:txBody>
      </p:sp>
    </p:spTree>
    <p:extLst>
      <p:ext uri="{BB962C8B-B14F-4D97-AF65-F5344CB8AC3E}">
        <p14:creationId xmlns:p14="http://schemas.microsoft.com/office/powerpoint/2010/main" val="3837854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A183D-8E6C-4560-AC35-D6569DF27A0A}"/>
              </a:ext>
            </a:extLst>
          </p:cNvPr>
          <p:cNvSpPr>
            <a:spLocks noGrp="1"/>
          </p:cNvSpPr>
          <p:nvPr>
            <p:ph type="title"/>
          </p:nvPr>
        </p:nvSpPr>
        <p:spPr>
          <a:xfrm>
            <a:off x="819150" y="388400"/>
            <a:ext cx="7505700" cy="954600"/>
          </a:xfrm>
        </p:spPr>
        <p:txBody>
          <a:bodyPr/>
          <a:lstStyle/>
          <a:p>
            <a:r>
              <a:rPr lang="en-US" dirty="0"/>
              <a:t>What I do in the Dean’s Office</a:t>
            </a:r>
          </a:p>
        </p:txBody>
      </p:sp>
      <p:sp>
        <p:nvSpPr>
          <p:cNvPr id="3" name="Text Placeholder 2">
            <a:extLst>
              <a:ext uri="{FF2B5EF4-FFF2-40B4-BE49-F238E27FC236}">
                <a16:creationId xmlns:a16="http://schemas.microsoft.com/office/drawing/2014/main" id="{72D7B3CA-0BF9-49AB-9E22-CE6086137326}"/>
              </a:ext>
            </a:extLst>
          </p:cNvPr>
          <p:cNvSpPr>
            <a:spLocks noGrp="1"/>
          </p:cNvSpPr>
          <p:nvPr>
            <p:ph type="body" idx="1"/>
          </p:nvPr>
        </p:nvSpPr>
        <p:spPr>
          <a:xfrm>
            <a:off x="819150" y="939800"/>
            <a:ext cx="7505700" cy="3950252"/>
          </a:xfrm>
        </p:spPr>
        <p:txBody>
          <a:bodyPr/>
          <a:lstStyle/>
          <a:p>
            <a:r>
              <a:rPr lang="en-US" sz="2000" dirty="0"/>
              <a:t>Faculty and Staff Affairs (Problems, Grievances, LOI, LOR)</a:t>
            </a:r>
          </a:p>
          <a:p>
            <a:r>
              <a:rPr lang="en-US" sz="2000" dirty="0"/>
              <a:t>Student Affairs (Grade Disputes, Complaints, Parent Inquiries)</a:t>
            </a:r>
          </a:p>
          <a:p>
            <a:r>
              <a:rPr lang="en-US" sz="2000" dirty="0"/>
              <a:t>College (CAH) and University-Wide Assessment</a:t>
            </a:r>
          </a:p>
          <a:p>
            <a:r>
              <a:rPr lang="en-US" sz="2000" dirty="0"/>
              <a:t>Dean’s List</a:t>
            </a:r>
          </a:p>
          <a:p>
            <a:r>
              <a:rPr lang="en-US" sz="2000" dirty="0"/>
              <a:t>Faculty Research Administration</a:t>
            </a:r>
          </a:p>
          <a:p>
            <a:r>
              <a:rPr lang="en-US" sz="2000" dirty="0"/>
              <a:t>Faculty Sustained Performance Evals, SPOIs, Adjunct Evaluations</a:t>
            </a:r>
          </a:p>
          <a:p>
            <a:r>
              <a:rPr lang="en-US" sz="2000" dirty="0"/>
              <a:t>(Some) Policy Creation, Editing, Management</a:t>
            </a:r>
          </a:p>
          <a:p>
            <a:r>
              <a:rPr lang="en-US" sz="2000" dirty="0"/>
              <a:t>New and Continuing Faculty Training for Research, Teaching, and Evaluations</a:t>
            </a:r>
          </a:p>
          <a:p>
            <a:r>
              <a:rPr lang="en-US" sz="2000" dirty="0"/>
              <a:t>Responsible Conduct of Research (for Grad Studies); Previously, Seminar in Academic Integrity</a:t>
            </a:r>
          </a:p>
          <a:p>
            <a:endParaRPr lang="en-US" sz="2000" dirty="0"/>
          </a:p>
        </p:txBody>
      </p:sp>
    </p:spTree>
    <p:extLst>
      <p:ext uri="{BB962C8B-B14F-4D97-AF65-F5344CB8AC3E}">
        <p14:creationId xmlns:p14="http://schemas.microsoft.com/office/powerpoint/2010/main" val="3629268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8310D-C48F-4494-A127-F6D9BBAA8AEE}"/>
              </a:ext>
            </a:extLst>
          </p:cNvPr>
          <p:cNvSpPr>
            <a:spLocks noGrp="1"/>
          </p:cNvSpPr>
          <p:nvPr>
            <p:ph type="title"/>
          </p:nvPr>
        </p:nvSpPr>
        <p:spPr>
          <a:xfrm>
            <a:off x="819150" y="228600"/>
            <a:ext cx="7505700" cy="487900"/>
          </a:xfrm>
        </p:spPr>
        <p:txBody>
          <a:bodyPr/>
          <a:lstStyle/>
          <a:p>
            <a:pPr algn="ctr"/>
            <a:r>
              <a:rPr lang="en-US" dirty="0"/>
              <a:t>No Good Deed</a:t>
            </a:r>
          </a:p>
        </p:txBody>
      </p:sp>
      <p:sp>
        <p:nvSpPr>
          <p:cNvPr id="3" name="Text Placeholder 2">
            <a:extLst>
              <a:ext uri="{FF2B5EF4-FFF2-40B4-BE49-F238E27FC236}">
                <a16:creationId xmlns:a16="http://schemas.microsoft.com/office/drawing/2014/main" id="{9F7AD26A-9C1E-4F14-BF43-079CD9534400}"/>
              </a:ext>
            </a:extLst>
          </p:cNvPr>
          <p:cNvSpPr>
            <a:spLocks noGrp="1"/>
          </p:cNvSpPr>
          <p:nvPr>
            <p:ph type="body" idx="1"/>
          </p:nvPr>
        </p:nvSpPr>
        <p:spPr>
          <a:xfrm>
            <a:off x="297180" y="716500"/>
            <a:ext cx="8534400" cy="4427000"/>
          </a:xfrm>
        </p:spPr>
        <p:txBody>
          <a:bodyPr/>
          <a:lstStyle/>
          <a:p>
            <a:pPr marL="146050" indent="0">
              <a:buNone/>
            </a:pPr>
            <a:r>
              <a:rPr lang="en-US" sz="1600" dirty="0"/>
              <a:t>	One of your faculty members </a:t>
            </a:r>
            <a:r>
              <a:rPr lang="en-US" sz="1600" i="1" dirty="0">
                <a:solidFill>
                  <a:schemeClr val="bg1"/>
                </a:solidFill>
              </a:rPr>
              <a:t>supervises a FWS student </a:t>
            </a:r>
            <a:r>
              <a:rPr lang="en-US" sz="1600" dirty="0"/>
              <a:t>who has recently broken his ankle. One of his duties is regularly to work with faculty and students in performing arts areas. The student broke his ankle in a skateboard accident, and your faculty member responsible for the student assistant assigns the student to office work until a </a:t>
            </a:r>
            <a:r>
              <a:rPr lang="en-US" sz="1600" dirty="0">
                <a:solidFill>
                  <a:schemeClr val="bg1"/>
                </a:solidFill>
              </a:rPr>
              <a:t>medical release </a:t>
            </a:r>
            <a:r>
              <a:rPr lang="en-US" sz="1600" dirty="0"/>
              <a:t>form is received indicating that he is cleared to walk, carry heavy objects, and climb ladders as his normal job requires.</a:t>
            </a:r>
          </a:p>
          <a:p>
            <a:pPr marL="146050" indent="0">
              <a:buNone/>
            </a:pPr>
            <a:r>
              <a:rPr lang="en-US" sz="1600" dirty="0"/>
              <a:t>	The </a:t>
            </a:r>
            <a:r>
              <a:rPr lang="en-US" sz="1600" i="1" dirty="0">
                <a:solidFill>
                  <a:schemeClr val="bg1"/>
                </a:solidFill>
              </a:rPr>
              <a:t>student requests to be permitted to resume ordinary duties without medical release, </a:t>
            </a:r>
            <a:r>
              <a:rPr lang="en-US" sz="1600" dirty="0"/>
              <a:t>claiming that his ankle brace allows him to walk and climb normally. </a:t>
            </a:r>
            <a:r>
              <a:rPr lang="en-US" sz="1600" i="1" dirty="0">
                <a:solidFill>
                  <a:schemeClr val="bg1"/>
                </a:solidFill>
              </a:rPr>
              <a:t>Your faculty member will not consent to this request, and asks the student about the severity of pain in his ankle.</a:t>
            </a:r>
          </a:p>
          <a:p>
            <a:pPr marL="146050" indent="0">
              <a:buNone/>
            </a:pPr>
            <a:r>
              <a:rPr lang="en-US" sz="1600" dirty="0"/>
              <a:t>	The student </a:t>
            </a:r>
            <a:r>
              <a:rPr lang="en-US" sz="1600" i="1" dirty="0">
                <a:solidFill>
                  <a:schemeClr val="bg1"/>
                </a:solidFill>
              </a:rPr>
              <a:t>subsequently files a discrimination claim </a:t>
            </a:r>
            <a:r>
              <a:rPr lang="en-US" sz="1600" dirty="0"/>
              <a:t>with the EOAA/OIE office claiming discrimination against a disabled person for asking about a </a:t>
            </a:r>
            <a:r>
              <a:rPr lang="en-US" sz="1600" i="1" dirty="0">
                <a:solidFill>
                  <a:schemeClr val="bg1"/>
                </a:solidFill>
              </a:rPr>
              <a:t>protected medical condition </a:t>
            </a:r>
            <a:r>
              <a:rPr lang="en-US" sz="1600" dirty="0"/>
              <a:t>and not liking the student because of </a:t>
            </a:r>
            <a:r>
              <a:rPr lang="en-US" sz="1600" i="1" dirty="0">
                <a:solidFill>
                  <a:schemeClr val="bg1"/>
                </a:solidFill>
              </a:rPr>
              <a:t>his religion</a:t>
            </a:r>
            <a:r>
              <a:rPr lang="en-US" sz="1600" dirty="0"/>
              <a:t>, thereby using the broken ankle as a “handy” excuse to deny the student the opportunity to work as he wishes and </a:t>
            </a:r>
            <a:r>
              <a:rPr lang="en-US" sz="1600" i="1" dirty="0">
                <a:solidFill>
                  <a:schemeClr val="bg1"/>
                </a:solidFill>
              </a:rPr>
              <a:t>to disadvantage him.</a:t>
            </a:r>
          </a:p>
        </p:txBody>
      </p:sp>
    </p:spTree>
    <p:extLst>
      <p:ext uri="{BB962C8B-B14F-4D97-AF65-F5344CB8AC3E}">
        <p14:creationId xmlns:p14="http://schemas.microsoft.com/office/powerpoint/2010/main" val="3378157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83174-CD8C-4E64-AA60-3A92B05F1171}"/>
              </a:ext>
            </a:extLst>
          </p:cNvPr>
          <p:cNvSpPr>
            <a:spLocks noGrp="1"/>
          </p:cNvSpPr>
          <p:nvPr>
            <p:ph type="title"/>
          </p:nvPr>
        </p:nvSpPr>
        <p:spPr>
          <a:xfrm>
            <a:off x="373380" y="365540"/>
            <a:ext cx="8412480" cy="954600"/>
          </a:xfrm>
        </p:spPr>
        <p:txBody>
          <a:bodyPr/>
          <a:lstStyle/>
          <a:p>
            <a:r>
              <a:rPr lang="en-US" dirty="0"/>
              <a:t>Some problems with new (and occasionally old) faculty and graduate students in teaching</a:t>
            </a:r>
          </a:p>
        </p:txBody>
      </p:sp>
      <p:sp>
        <p:nvSpPr>
          <p:cNvPr id="3" name="Text Placeholder 2">
            <a:extLst>
              <a:ext uri="{FF2B5EF4-FFF2-40B4-BE49-F238E27FC236}">
                <a16:creationId xmlns:a16="http://schemas.microsoft.com/office/drawing/2014/main" id="{A3928BFC-B60B-4820-BE75-60E90FBD4AA4}"/>
              </a:ext>
            </a:extLst>
          </p:cNvPr>
          <p:cNvSpPr>
            <a:spLocks noGrp="1"/>
          </p:cNvSpPr>
          <p:nvPr>
            <p:ph type="body" idx="1"/>
          </p:nvPr>
        </p:nvSpPr>
        <p:spPr>
          <a:xfrm>
            <a:off x="373380" y="1463040"/>
            <a:ext cx="8351520" cy="3314920"/>
          </a:xfrm>
        </p:spPr>
        <p:txBody>
          <a:bodyPr/>
          <a:lstStyle/>
          <a:p>
            <a:r>
              <a:rPr lang="en-US" sz="2000" dirty="0"/>
              <a:t>Authority in teaching</a:t>
            </a:r>
          </a:p>
          <a:p>
            <a:r>
              <a:rPr lang="en-US" sz="2000" dirty="0"/>
              <a:t>Detecting and reporting cheating and plagiarism: Some methods and problems to consider – we did that already!</a:t>
            </a:r>
          </a:p>
          <a:p>
            <a:r>
              <a:rPr lang="en-US" sz="2000" dirty="0"/>
              <a:t>FERPA, Grade Disputes, and Parental Calls, Visits, Complaints, and so on, and on and on and on….</a:t>
            </a:r>
          </a:p>
          <a:p>
            <a:r>
              <a:rPr lang="en-US" sz="2000" dirty="0"/>
              <a:t>Student Conduct</a:t>
            </a:r>
          </a:p>
          <a:p>
            <a:r>
              <a:rPr lang="en-US" sz="2000" dirty="0"/>
              <a:t>Title IX</a:t>
            </a:r>
          </a:p>
        </p:txBody>
      </p:sp>
    </p:spTree>
    <p:extLst>
      <p:ext uri="{BB962C8B-B14F-4D97-AF65-F5344CB8AC3E}">
        <p14:creationId xmlns:p14="http://schemas.microsoft.com/office/powerpoint/2010/main" val="40962087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AA603-7C0C-4960-ADC0-A9F46D1DAC8F}"/>
              </a:ext>
            </a:extLst>
          </p:cNvPr>
          <p:cNvSpPr>
            <a:spLocks noGrp="1"/>
          </p:cNvSpPr>
          <p:nvPr>
            <p:ph type="title"/>
          </p:nvPr>
        </p:nvSpPr>
        <p:spPr>
          <a:xfrm>
            <a:off x="819150" y="845600"/>
            <a:ext cx="7505700" cy="586960"/>
          </a:xfrm>
        </p:spPr>
        <p:txBody>
          <a:bodyPr/>
          <a:lstStyle/>
          <a:p>
            <a:pPr algn="ctr"/>
            <a:r>
              <a:rPr lang="en-US" dirty="0"/>
              <a:t>Instructor Authority</a:t>
            </a:r>
          </a:p>
        </p:txBody>
      </p:sp>
      <p:sp>
        <p:nvSpPr>
          <p:cNvPr id="3" name="Text Placeholder 2">
            <a:extLst>
              <a:ext uri="{FF2B5EF4-FFF2-40B4-BE49-F238E27FC236}">
                <a16:creationId xmlns:a16="http://schemas.microsoft.com/office/drawing/2014/main" id="{DB9CA792-52D4-49FE-B781-29D3CC929BD8}"/>
              </a:ext>
            </a:extLst>
          </p:cNvPr>
          <p:cNvSpPr>
            <a:spLocks noGrp="1"/>
          </p:cNvSpPr>
          <p:nvPr>
            <p:ph type="body" idx="1"/>
          </p:nvPr>
        </p:nvSpPr>
        <p:spPr>
          <a:xfrm>
            <a:off x="819150" y="1493520"/>
            <a:ext cx="7505700" cy="2945205"/>
          </a:xfrm>
        </p:spPr>
        <p:txBody>
          <a:bodyPr/>
          <a:lstStyle/>
          <a:p>
            <a:r>
              <a:rPr lang="en-US" sz="3200" dirty="0"/>
              <a:t>Course content</a:t>
            </a:r>
          </a:p>
          <a:p>
            <a:r>
              <a:rPr lang="en-US" sz="3200" dirty="0"/>
              <a:t>Classroom and lab requirements</a:t>
            </a:r>
          </a:p>
          <a:p>
            <a:r>
              <a:rPr lang="en-US" sz="3200" dirty="0"/>
              <a:t>Discussions and differences of opinion</a:t>
            </a:r>
          </a:p>
          <a:p>
            <a:r>
              <a:rPr lang="en-US" sz="3200" dirty="0"/>
              <a:t>The syllabus and its importance</a:t>
            </a:r>
          </a:p>
          <a:p>
            <a:r>
              <a:rPr lang="en-US" sz="3200" dirty="0"/>
              <a:t>The parental visit</a:t>
            </a:r>
          </a:p>
        </p:txBody>
      </p:sp>
    </p:spTree>
    <p:extLst>
      <p:ext uri="{BB962C8B-B14F-4D97-AF65-F5344CB8AC3E}">
        <p14:creationId xmlns:p14="http://schemas.microsoft.com/office/powerpoint/2010/main" val="4211789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2"/>
          <p:cNvSpPr txBox="1">
            <a:spLocks noGrp="1"/>
          </p:cNvSpPr>
          <p:nvPr>
            <p:ph type="title"/>
          </p:nvPr>
        </p:nvSpPr>
        <p:spPr>
          <a:xfrm>
            <a:off x="228600" y="514224"/>
            <a:ext cx="8564880" cy="10097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Content Presentation Problems: Be sure your faculty consider these things:</a:t>
            </a:r>
            <a:endParaRPr dirty="0"/>
          </a:p>
        </p:txBody>
      </p:sp>
      <p:sp>
        <p:nvSpPr>
          <p:cNvPr id="254" name="Google Shape;254;p22"/>
          <p:cNvSpPr txBox="1">
            <a:spLocks noGrp="1"/>
          </p:cNvSpPr>
          <p:nvPr>
            <p:ph type="body" idx="1"/>
          </p:nvPr>
        </p:nvSpPr>
        <p:spPr>
          <a:xfrm>
            <a:off x="360840" y="1523999"/>
            <a:ext cx="8300400" cy="3148018"/>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sz="2400" b="1" dirty="0"/>
              <a:t>Audio and Video Files in Class and Online</a:t>
            </a:r>
            <a:r>
              <a:rPr lang="en-GB" sz="2400" dirty="0"/>
              <a:t> - What office handles accessibility issues?</a:t>
            </a:r>
            <a:endParaRPr sz="2400" dirty="0"/>
          </a:p>
          <a:p>
            <a:pPr marL="0" lvl="0" indent="0" rtl="0">
              <a:spcBef>
                <a:spcPts val="1600"/>
              </a:spcBef>
              <a:spcAft>
                <a:spcPts val="0"/>
              </a:spcAft>
              <a:buNone/>
            </a:pPr>
            <a:r>
              <a:rPr lang="en-GB" sz="2400" b="1" dirty="0"/>
              <a:t>Copyright Protection</a:t>
            </a:r>
            <a:r>
              <a:rPr lang="en-GB" sz="2400" dirty="0"/>
              <a:t> - check with the Library about fair use.</a:t>
            </a:r>
            <a:endParaRPr sz="2400" dirty="0"/>
          </a:p>
          <a:p>
            <a:pPr marL="0" lvl="0" indent="0" rtl="0">
              <a:spcBef>
                <a:spcPts val="1600"/>
              </a:spcBef>
              <a:spcAft>
                <a:spcPts val="0"/>
              </a:spcAft>
              <a:buNone/>
            </a:pPr>
            <a:r>
              <a:rPr lang="en-GB" sz="2400" b="1" dirty="0"/>
              <a:t>Use of Test Banks and Study Guides</a:t>
            </a:r>
            <a:r>
              <a:rPr lang="en-GB" sz="2400" dirty="0"/>
              <a:t> - Protect your sources of test and evaluative materials. Be careful, </a:t>
            </a:r>
            <a:r>
              <a:rPr lang="en-GB" sz="2400" i="1" dirty="0">
                <a:solidFill>
                  <a:srgbClr val="FF0000"/>
                </a:solidFill>
              </a:rPr>
              <a:t>you’ll be surprised about what can happen with this one!</a:t>
            </a:r>
            <a:endParaRPr sz="2400" i="1" dirty="0">
              <a:solidFill>
                <a:srgbClr val="FF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78F47-5294-4EBE-BB1F-07E375DA481D}"/>
              </a:ext>
            </a:extLst>
          </p:cNvPr>
          <p:cNvSpPr>
            <a:spLocks noGrp="1"/>
          </p:cNvSpPr>
          <p:nvPr>
            <p:ph type="ctrTitle"/>
          </p:nvPr>
        </p:nvSpPr>
        <p:spPr>
          <a:xfrm>
            <a:off x="1858700" y="1123650"/>
            <a:ext cx="5361300" cy="1448100"/>
          </a:xfrm>
        </p:spPr>
        <p:txBody>
          <a:bodyPr/>
          <a:lstStyle/>
          <a:p>
            <a:r>
              <a:rPr lang="en-US" dirty="0"/>
              <a:t>Grade Appeals</a:t>
            </a:r>
          </a:p>
        </p:txBody>
      </p:sp>
      <p:sp>
        <p:nvSpPr>
          <p:cNvPr id="3" name="Subtitle 2">
            <a:extLst>
              <a:ext uri="{FF2B5EF4-FFF2-40B4-BE49-F238E27FC236}">
                <a16:creationId xmlns:a16="http://schemas.microsoft.com/office/drawing/2014/main" id="{0614B7DC-8F49-4A38-BFC6-AD6F51AA505E}"/>
              </a:ext>
            </a:extLst>
          </p:cNvPr>
          <p:cNvSpPr>
            <a:spLocks noGrp="1"/>
          </p:cNvSpPr>
          <p:nvPr>
            <p:ph type="subTitle" idx="1"/>
          </p:nvPr>
        </p:nvSpPr>
        <p:spPr>
          <a:xfrm>
            <a:off x="1891350" y="2245184"/>
            <a:ext cx="5361300" cy="828429"/>
          </a:xfrm>
        </p:spPr>
        <p:txBody>
          <a:bodyPr/>
          <a:lstStyle/>
          <a:p>
            <a:r>
              <a:rPr lang="en-US" sz="3600" dirty="0"/>
              <a:t>Whose “side” do you take?</a:t>
            </a:r>
          </a:p>
        </p:txBody>
      </p:sp>
    </p:spTree>
    <p:extLst>
      <p:ext uri="{BB962C8B-B14F-4D97-AF65-F5344CB8AC3E}">
        <p14:creationId xmlns:p14="http://schemas.microsoft.com/office/powerpoint/2010/main" val="11039927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Shape 264"/>
        <p:cNvGrpSpPr/>
        <p:nvPr/>
      </p:nvGrpSpPr>
      <p:grpSpPr>
        <a:xfrm>
          <a:off x="0" y="0"/>
          <a:ext cx="0" cy="0"/>
          <a:chOff x="0" y="0"/>
          <a:chExt cx="0" cy="0"/>
        </a:xfrm>
      </p:grpSpPr>
      <p:sp>
        <p:nvSpPr>
          <p:cNvPr id="265" name="Google Shape;265;p24"/>
          <p:cNvSpPr txBox="1">
            <a:spLocks noGrp="1"/>
          </p:cNvSpPr>
          <p:nvPr>
            <p:ph type="title"/>
          </p:nvPr>
        </p:nvSpPr>
        <p:spPr>
          <a:xfrm>
            <a:off x="779475" y="411825"/>
            <a:ext cx="7010100" cy="5289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sz="2400" dirty="0">
                <a:solidFill>
                  <a:schemeClr val="tx1"/>
                </a:solidFill>
              </a:rPr>
              <a:t>FERPA: Student Privacy</a:t>
            </a:r>
            <a:endParaRPr sz="2400" dirty="0">
              <a:solidFill>
                <a:schemeClr val="tx1"/>
              </a:solidFill>
            </a:endParaRPr>
          </a:p>
        </p:txBody>
      </p:sp>
      <p:sp>
        <p:nvSpPr>
          <p:cNvPr id="266" name="Google Shape;266;p24"/>
          <p:cNvSpPr txBox="1">
            <a:spLocks noGrp="1"/>
          </p:cNvSpPr>
          <p:nvPr>
            <p:ph type="body" idx="4294967295"/>
          </p:nvPr>
        </p:nvSpPr>
        <p:spPr>
          <a:xfrm>
            <a:off x="729450" y="1749350"/>
            <a:ext cx="7010100" cy="2628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sz="2400" dirty="0">
                <a:solidFill>
                  <a:srgbClr val="FFFFFF"/>
                </a:solidFill>
              </a:rPr>
              <a:t>Posting Grades</a:t>
            </a:r>
            <a:endParaRPr sz="2400" dirty="0">
              <a:solidFill>
                <a:srgbClr val="FFFFFF"/>
              </a:solidFill>
            </a:endParaRPr>
          </a:p>
          <a:p>
            <a:pPr marL="0" lvl="0" indent="0">
              <a:spcBef>
                <a:spcPts val="1600"/>
              </a:spcBef>
              <a:spcAft>
                <a:spcPts val="0"/>
              </a:spcAft>
              <a:buNone/>
            </a:pPr>
            <a:r>
              <a:rPr lang="en-GB" sz="2400" dirty="0">
                <a:solidFill>
                  <a:srgbClr val="FFFFFF"/>
                </a:solidFill>
              </a:rPr>
              <a:t>Emailing Students</a:t>
            </a:r>
            <a:endParaRPr sz="2400" dirty="0">
              <a:solidFill>
                <a:srgbClr val="FFFFFF"/>
              </a:solidFill>
            </a:endParaRPr>
          </a:p>
          <a:p>
            <a:pPr marL="0" lvl="0" indent="0">
              <a:spcBef>
                <a:spcPts val="1600"/>
              </a:spcBef>
              <a:spcAft>
                <a:spcPts val="0"/>
              </a:spcAft>
              <a:buNone/>
            </a:pPr>
            <a:r>
              <a:rPr lang="en-GB" sz="2400" dirty="0" err="1">
                <a:solidFill>
                  <a:srgbClr val="FFFFFF"/>
                </a:solidFill>
              </a:rPr>
              <a:t>WebCourses</a:t>
            </a:r>
            <a:r>
              <a:rPr lang="en-GB" sz="2400" dirty="0">
                <a:solidFill>
                  <a:srgbClr val="FFFFFF"/>
                </a:solidFill>
              </a:rPr>
              <a:t>/Blackboard, etc.</a:t>
            </a:r>
            <a:endParaRPr sz="2400" dirty="0">
              <a:solidFill>
                <a:srgbClr val="FFFFFF"/>
              </a:solidFill>
            </a:endParaRPr>
          </a:p>
          <a:p>
            <a:pPr marL="0" lvl="0" indent="0" rtl="0">
              <a:spcBef>
                <a:spcPts val="1600"/>
              </a:spcBef>
              <a:spcAft>
                <a:spcPts val="1600"/>
              </a:spcAft>
              <a:buNone/>
            </a:pPr>
            <a:r>
              <a:rPr lang="en-GB" sz="2400" dirty="0">
                <a:solidFill>
                  <a:srgbClr val="FFFFFF"/>
                </a:solidFill>
              </a:rPr>
              <a:t>Handling Parent/Guardian and Other Inquiries</a:t>
            </a:r>
            <a:endParaRPr sz="2400" dirty="0">
              <a:solidFill>
                <a:srgbClr val="FFFFFF"/>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28"/>
          <p:cNvSpPr txBox="1">
            <a:spLocks noGrp="1"/>
          </p:cNvSpPr>
          <p:nvPr>
            <p:ph type="title"/>
          </p:nvPr>
        </p:nvSpPr>
        <p:spPr>
          <a:xfrm>
            <a:off x="721225" y="550775"/>
            <a:ext cx="3893400" cy="594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a:t>Title IX</a:t>
            </a:r>
            <a:endParaRPr b="0"/>
          </a:p>
        </p:txBody>
      </p:sp>
      <p:sp>
        <p:nvSpPr>
          <p:cNvPr id="291" name="Google Shape;291;p28"/>
          <p:cNvSpPr txBox="1">
            <a:spLocks noGrp="1"/>
          </p:cNvSpPr>
          <p:nvPr>
            <p:ph type="body" idx="1"/>
          </p:nvPr>
        </p:nvSpPr>
        <p:spPr>
          <a:xfrm>
            <a:off x="721225" y="1255400"/>
            <a:ext cx="8030100" cy="3607800"/>
          </a:xfrm>
          <a:prstGeom prst="rect">
            <a:avLst/>
          </a:prstGeom>
        </p:spPr>
        <p:txBody>
          <a:bodyPr spcFirstLastPara="1" wrap="square" lIns="91425" tIns="91425" rIns="91425" bIns="91425" anchor="t" anchorCtr="0">
            <a:noAutofit/>
          </a:bodyPr>
          <a:lstStyle/>
          <a:p>
            <a:pPr marL="0" lvl="0" indent="0">
              <a:spcBef>
                <a:spcPts val="1600"/>
              </a:spcBef>
              <a:spcAft>
                <a:spcPts val="0"/>
              </a:spcAft>
              <a:buNone/>
            </a:pPr>
            <a:r>
              <a:rPr lang="en-GB" sz="2400" dirty="0"/>
              <a:t>When you are teaching a class and when you are an administrator, you are a “responsible employee.”</a:t>
            </a:r>
          </a:p>
          <a:p>
            <a:pPr marL="0" lvl="0" indent="0">
              <a:spcBef>
                <a:spcPts val="1600"/>
              </a:spcBef>
              <a:spcAft>
                <a:spcPts val="0"/>
              </a:spcAft>
              <a:buNone/>
            </a:pPr>
            <a:r>
              <a:rPr lang="en-GB" sz="2400" dirty="0"/>
              <a:t>What does this mean?</a:t>
            </a:r>
          </a:p>
          <a:p>
            <a:pPr marL="0" lvl="0" indent="0">
              <a:spcBef>
                <a:spcPts val="1600"/>
              </a:spcBef>
              <a:spcAft>
                <a:spcPts val="0"/>
              </a:spcAft>
              <a:buNone/>
            </a:pPr>
            <a:r>
              <a:rPr lang="en-GB" sz="2400" dirty="0"/>
              <a:t>Unwillingness to report: some problems and solutions</a:t>
            </a:r>
            <a:endParaRPr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FFFDD-D621-47EB-902C-3DC41393C586}"/>
              </a:ext>
            </a:extLst>
          </p:cNvPr>
          <p:cNvSpPr>
            <a:spLocks noGrp="1"/>
          </p:cNvSpPr>
          <p:nvPr>
            <p:ph type="title"/>
          </p:nvPr>
        </p:nvSpPr>
        <p:spPr>
          <a:xfrm>
            <a:off x="434340" y="434118"/>
            <a:ext cx="8290560" cy="3958977"/>
          </a:xfrm>
        </p:spPr>
        <p:txBody>
          <a:bodyPr/>
          <a:lstStyle/>
          <a:p>
            <a:pPr algn="ctr"/>
            <a:r>
              <a:rPr lang="en-US" sz="4800" dirty="0"/>
              <a:t>If time permits --</a:t>
            </a:r>
            <a:br>
              <a:rPr lang="en-US" sz="4800" dirty="0"/>
            </a:br>
            <a:br>
              <a:rPr lang="en-US" sz="4800" dirty="0"/>
            </a:br>
            <a:r>
              <a:rPr lang="en-US" sz="4800" dirty="0"/>
              <a:t>Some facts, problems, and practical solutions for new administrators:</a:t>
            </a:r>
          </a:p>
        </p:txBody>
      </p:sp>
    </p:spTree>
    <p:extLst>
      <p:ext uri="{BB962C8B-B14F-4D97-AF65-F5344CB8AC3E}">
        <p14:creationId xmlns:p14="http://schemas.microsoft.com/office/powerpoint/2010/main" val="29945843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FC15E-0D6D-4475-89A4-1D5EF2BFFC49}"/>
              </a:ext>
            </a:extLst>
          </p:cNvPr>
          <p:cNvSpPr>
            <a:spLocks noGrp="1"/>
          </p:cNvSpPr>
          <p:nvPr>
            <p:ph type="title"/>
          </p:nvPr>
        </p:nvSpPr>
        <p:spPr>
          <a:xfrm>
            <a:off x="510540" y="449580"/>
            <a:ext cx="8260080" cy="731520"/>
          </a:xfrm>
        </p:spPr>
        <p:txBody>
          <a:bodyPr/>
          <a:lstStyle/>
          <a:p>
            <a:pPr algn="ctr"/>
            <a:r>
              <a:rPr lang="en-US" dirty="0"/>
              <a:t>Be aware of:</a:t>
            </a:r>
          </a:p>
        </p:txBody>
      </p:sp>
      <p:sp>
        <p:nvSpPr>
          <p:cNvPr id="3" name="Text Placeholder 2">
            <a:extLst>
              <a:ext uri="{FF2B5EF4-FFF2-40B4-BE49-F238E27FC236}">
                <a16:creationId xmlns:a16="http://schemas.microsoft.com/office/drawing/2014/main" id="{D173F909-9B2A-4EC5-AB06-CC12F8342A06}"/>
              </a:ext>
            </a:extLst>
          </p:cNvPr>
          <p:cNvSpPr>
            <a:spLocks noGrp="1"/>
          </p:cNvSpPr>
          <p:nvPr>
            <p:ph type="body" idx="1"/>
          </p:nvPr>
        </p:nvSpPr>
        <p:spPr>
          <a:xfrm>
            <a:off x="373380" y="1013460"/>
            <a:ext cx="8328660" cy="3802380"/>
          </a:xfrm>
        </p:spPr>
        <p:txBody>
          <a:bodyPr/>
          <a:lstStyle/>
          <a:p>
            <a:r>
              <a:rPr lang="en-US" sz="2400" dirty="0"/>
              <a:t>Threats of grievances and suits from students, parents, and faculty. </a:t>
            </a:r>
          </a:p>
          <a:p>
            <a:r>
              <a:rPr lang="en-US" sz="2400" dirty="0"/>
              <a:t>Incomplete information on which you are expected to make instant decisions on any matters. </a:t>
            </a:r>
            <a:r>
              <a:rPr lang="en-US" sz="2400" i="1" dirty="0">
                <a:solidFill>
                  <a:schemeClr val="bg1"/>
                </a:solidFill>
              </a:rPr>
              <a:t>Take your time.</a:t>
            </a:r>
          </a:p>
          <a:p>
            <a:r>
              <a:rPr lang="en-US" sz="2400" dirty="0"/>
              <a:t>Elements of the CBA, University policies and regulations.</a:t>
            </a:r>
          </a:p>
          <a:p>
            <a:r>
              <a:rPr lang="en-US" sz="2400" dirty="0"/>
              <a:t>The fact that you will make mistakes, that you will sometimes face animosity -- and that you can make it through this.</a:t>
            </a:r>
          </a:p>
          <a:p>
            <a:r>
              <a:rPr lang="en-US" sz="2400" dirty="0"/>
              <a:t>The offices and people on campus who are </a:t>
            </a:r>
            <a:r>
              <a:rPr lang="en-US" sz="2400" i="1" dirty="0">
                <a:solidFill>
                  <a:schemeClr val="bg1"/>
                </a:solidFill>
              </a:rPr>
              <a:t>your allies</a:t>
            </a:r>
            <a:r>
              <a:rPr lang="en-US" sz="2400" dirty="0"/>
              <a:t>.</a:t>
            </a:r>
          </a:p>
          <a:p>
            <a:r>
              <a:rPr lang="en-US" sz="2400" dirty="0"/>
              <a:t>The fact that </a:t>
            </a:r>
            <a:r>
              <a:rPr lang="en-US" sz="2400" i="1" dirty="0">
                <a:solidFill>
                  <a:schemeClr val="bg1"/>
                </a:solidFill>
              </a:rPr>
              <a:t>you are not alone</a:t>
            </a:r>
            <a:r>
              <a:rPr lang="en-US" sz="2400" dirty="0"/>
              <a:t>.</a:t>
            </a:r>
            <a:endParaRPr lang="en-US" dirty="0"/>
          </a:p>
        </p:txBody>
      </p:sp>
    </p:spTree>
    <p:extLst>
      <p:ext uri="{BB962C8B-B14F-4D97-AF65-F5344CB8AC3E}">
        <p14:creationId xmlns:p14="http://schemas.microsoft.com/office/powerpoint/2010/main" val="31323322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99C29-CA3F-4759-B91B-492356C43335}"/>
              </a:ext>
            </a:extLst>
          </p:cNvPr>
          <p:cNvSpPr>
            <a:spLocks noGrp="1"/>
          </p:cNvSpPr>
          <p:nvPr>
            <p:ph type="ctrTitle"/>
          </p:nvPr>
        </p:nvSpPr>
        <p:spPr>
          <a:xfrm>
            <a:off x="979714" y="1272210"/>
            <a:ext cx="7184572" cy="2156790"/>
          </a:xfrm>
        </p:spPr>
        <p:txBody>
          <a:bodyPr/>
          <a:lstStyle/>
          <a:p>
            <a:r>
              <a:rPr lang="en-US" sz="2800" dirty="0"/>
              <a:t>Problem: From the point of view of many faculty in your department, you have moved over to the “dark side.” You are not to be trusted.</a:t>
            </a:r>
            <a:br>
              <a:rPr lang="en-US" dirty="0"/>
            </a:br>
            <a:endParaRPr lang="en-US" dirty="0"/>
          </a:p>
        </p:txBody>
      </p:sp>
      <p:sp>
        <p:nvSpPr>
          <p:cNvPr id="3" name="Subtitle 2">
            <a:extLst>
              <a:ext uri="{FF2B5EF4-FFF2-40B4-BE49-F238E27FC236}">
                <a16:creationId xmlns:a16="http://schemas.microsoft.com/office/drawing/2014/main" id="{37991FBA-8BBF-4DCA-8E50-08B876DDF15B}"/>
              </a:ext>
            </a:extLst>
          </p:cNvPr>
          <p:cNvSpPr>
            <a:spLocks noGrp="1"/>
          </p:cNvSpPr>
          <p:nvPr>
            <p:ph type="subTitle" idx="1"/>
          </p:nvPr>
        </p:nvSpPr>
        <p:spPr>
          <a:xfrm>
            <a:off x="2095319" y="3734628"/>
            <a:ext cx="6447740" cy="968187"/>
          </a:xfrm>
        </p:spPr>
        <p:txBody>
          <a:bodyPr/>
          <a:lstStyle/>
          <a:p>
            <a:r>
              <a:rPr lang="en-US" sz="2800" dirty="0">
                <a:sym typeface="Wingdings" panose="05000000000000000000" pitchFamily="2" charset="2"/>
              </a:rPr>
              <a:t>Solution: Get used to it. </a:t>
            </a:r>
            <a:endParaRPr lang="en-US" sz="2800" dirty="0"/>
          </a:p>
        </p:txBody>
      </p:sp>
    </p:spTree>
    <p:extLst>
      <p:ext uri="{BB962C8B-B14F-4D97-AF65-F5344CB8AC3E}">
        <p14:creationId xmlns:p14="http://schemas.microsoft.com/office/powerpoint/2010/main" val="2300855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621F0-85F3-4A2E-99A5-D833A916494F}"/>
              </a:ext>
            </a:extLst>
          </p:cNvPr>
          <p:cNvSpPr>
            <a:spLocks noGrp="1"/>
          </p:cNvSpPr>
          <p:nvPr>
            <p:ph type="title"/>
          </p:nvPr>
        </p:nvSpPr>
        <p:spPr>
          <a:xfrm>
            <a:off x="819150" y="368300"/>
            <a:ext cx="7505700" cy="595796"/>
          </a:xfrm>
        </p:spPr>
        <p:txBody>
          <a:bodyPr/>
          <a:lstStyle/>
          <a:p>
            <a:r>
              <a:rPr lang="en-US" dirty="0"/>
              <a:t>Continued</a:t>
            </a:r>
          </a:p>
        </p:txBody>
      </p:sp>
      <p:sp>
        <p:nvSpPr>
          <p:cNvPr id="3" name="Text Placeholder 2">
            <a:extLst>
              <a:ext uri="{FF2B5EF4-FFF2-40B4-BE49-F238E27FC236}">
                <a16:creationId xmlns:a16="http://schemas.microsoft.com/office/drawing/2014/main" id="{1D514054-888B-49DB-8763-AC3F1B481B07}"/>
              </a:ext>
            </a:extLst>
          </p:cNvPr>
          <p:cNvSpPr>
            <a:spLocks noGrp="1"/>
          </p:cNvSpPr>
          <p:nvPr>
            <p:ph type="body" idx="1"/>
          </p:nvPr>
        </p:nvSpPr>
        <p:spPr>
          <a:xfrm>
            <a:off x="819150" y="964096"/>
            <a:ext cx="7505700" cy="3886200"/>
          </a:xfrm>
        </p:spPr>
        <p:txBody>
          <a:bodyPr/>
          <a:lstStyle/>
          <a:p>
            <a:r>
              <a:rPr lang="en-US" sz="2000" dirty="0"/>
              <a:t>Property Management</a:t>
            </a:r>
          </a:p>
          <a:p>
            <a:r>
              <a:rPr lang="en-US" sz="2000" dirty="0"/>
              <a:t>Academic Assignments</a:t>
            </a:r>
          </a:p>
          <a:p>
            <a:r>
              <a:rPr lang="en-US" sz="2000" dirty="0"/>
              <a:t>Faculty Activity System Reports</a:t>
            </a:r>
          </a:p>
          <a:p>
            <a:r>
              <a:rPr lang="en-US" sz="2000" dirty="0"/>
              <a:t>Faculty Qualifications Management </a:t>
            </a:r>
          </a:p>
          <a:p>
            <a:r>
              <a:rPr lang="en-US" sz="2000" dirty="0"/>
              <a:t>Title IX</a:t>
            </a:r>
          </a:p>
          <a:p>
            <a:endParaRPr lang="en-US" sz="2000" dirty="0"/>
          </a:p>
          <a:p>
            <a:r>
              <a:rPr lang="en-US" sz="2000" dirty="0"/>
              <a:t>Occasionally shared with another associate dean</a:t>
            </a:r>
          </a:p>
          <a:p>
            <a:pPr lvl="1"/>
            <a:r>
              <a:rPr lang="en-US" sz="2000" dirty="0"/>
              <a:t>Faculty Awards</a:t>
            </a:r>
          </a:p>
          <a:p>
            <a:pPr lvl="1"/>
            <a:r>
              <a:rPr lang="en-US" sz="2000" dirty="0"/>
              <a:t>Student Scholarships</a:t>
            </a:r>
          </a:p>
        </p:txBody>
      </p:sp>
    </p:spTree>
    <p:extLst>
      <p:ext uri="{BB962C8B-B14F-4D97-AF65-F5344CB8AC3E}">
        <p14:creationId xmlns:p14="http://schemas.microsoft.com/office/powerpoint/2010/main" val="10371311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77943-FA72-4226-BC63-22F97D7EB9EA}"/>
              </a:ext>
            </a:extLst>
          </p:cNvPr>
          <p:cNvSpPr>
            <a:spLocks noGrp="1"/>
          </p:cNvSpPr>
          <p:nvPr>
            <p:ph type="title"/>
          </p:nvPr>
        </p:nvSpPr>
        <p:spPr>
          <a:xfrm>
            <a:off x="819150" y="845599"/>
            <a:ext cx="7505700" cy="2935692"/>
          </a:xfrm>
        </p:spPr>
        <p:txBody>
          <a:bodyPr/>
          <a:lstStyle/>
          <a:p>
            <a:r>
              <a:rPr lang="en-US" sz="2400" b="1" dirty="0"/>
              <a:t>Problem: </a:t>
            </a:r>
            <a:r>
              <a:rPr lang="en-US" sz="2400" dirty="0"/>
              <a:t>Your relationship with friends/colleagues is very different now. You are left out of conversations. You weren’t invited to a party. You do annual evaluations. You make tenure recommendations. Your comments are no longer part of ordinary conversations. They are instead often interpreted as mandates and criticisms.</a:t>
            </a:r>
          </a:p>
        </p:txBody>
      </p:sp>
      <p:sp>
        <p:nvSpPr>
          <p:cNvPr id="6" name="Text Placeholder 5">
            <a:extLst>
              <a:ext uri="{FF2B5EF4-FFF2-40B4-BE49-F238E27FC236}">
                <a16:creationId xmlns:a16="http://schemas.microsoft.com/office/drawing/2014/main" id="{972B9B85-FBA8-4D99-9C35-B6F0A4213FC0}"/>
              </a:ext>
            </a:extLst>
          </p:cNvPr>
          <p:cNvSpPr>
            <a:spLocks noGrp="1"/>
          </p:cNvSpPr>
          <p:nvPr>
            <p:ph type="body" idx="1"/>
          </p:nvPr>
        </p:nvSpPr>
        <p:spPr>
          <a:xfrm>
            <a:off x="364991" y="3781291"/>
            <a:ext cx="8414017" cy="813761"/>
          </a:xfrm>
        </p:spPr>
        <p:txBody>
          <a:bodyPr/>
          <a:lstStyle/>
          <a:p>
            <a:pPr marL="146050" indent="0">
              <a:buNone/>
            </a:pPr>
            <a:r>
              <a:rPr lang="en-US" sz="3200" dirty="0"/>
              <a:t>Solution: Make new friends in administration.</a:t>
            </a:r>
          </a:p>
        </p:txBody>
      </p:sp>
    </p:spTree>
    <p:extLst>
      <p:ext uri="{BB962C8B-B14F-4D97-AF65-F5344CB8AC3E}">
        <p14:creationId xmlns:p14="http://schemas.microsoft.com/office/powerpoint/2010/main" val="34441755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DAD6F-73F9-4802-AECE-3208F83ADF5C}"/>
              </a:ext>
            </a:extLst>
          </p:cNvPr>
          <p:cNvSpPr>
            <a:spLocks noGrp="1"/>
          </p:cNvSpPr>
          <p:nvPr>
            <p:ph type="title"/>
          </p:nvPr>
        </p:nvSpPr>
        <p:spPr/>
        <p:txBody>
          <a:bodyPr/>
          <a:lstStyle/>
          <a:p>
            <a:r>
              <a:rPr lang="en-US" dirty="0"/>
              <a:t>Problem: Almost everyone wants a course release.</a:t>
            </a:r>
          </a:p>
        </p:txBody>
      </p:sp>
      <p:sp>
        <p:nvSpPr>
          <p:cNvPr id="3" name="Text Placeholder 2">
            <a:extLst>
              <a:ext uri="{FF2B5EF4-FFF2-40B4-BE49-F238E27FC236}">
                <a16:creationId xmlns:a16="http://schemas.microsoft.com/office/drawing/2014/main" id="{1083F753-4286-4B53-BE3B-FE55A55B4937}"/>
              </a:ext>
            </a:extLst>
          </p:cNvPr>
          <p:cNvSpPr>
            <a:spLocks noGrp="1"/>
          </p:cNvSpPr>
          <p:nvPr>
            <p:ph type="body" idx="1"/>
          </p:nvPr>
        </p:nvSpPr>
        <p:spPr/>
        <p:txBody>
          <a:bodyPr/>
          <a:lstStyle/>
          <a:p>
            <a:pPr marL="146050" indent="0">
              <a:buNone/>
            </a:pPr>
            <a:r>
              <a:rPr lang="en-US" sz="3200" dirty="0"/>
              <a:t>Solution: Do it sparingly, only for very good financial and programmatic reasons, and only for limited periods of time. </a:t>
            </a:r>
            <a:r>
              <a:rPr lang="en-US" sz="3200" i="1" dirty="0"/>
              <a:t>Institutional memory can be very short.</a:t>
            </a:r>
          </a:p>
        </p:txBody>
      </p:sp>
    </p:spTree>
    <p:extLst>
      <p:ext uri="{BB962C8B-B14F-4D97-AF65-F5344CB8AC3E}">
        <p14:creationId xmlns:p14="http://schemas.microsoft.com/office/powerpoint/2010/main" val="40463018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7AABF-EBEC-4EEE-B131-E24F7FB10DBA}"/>
              </a:ext>
            </a:extLst>
          </p:cNvPr>
          <p:cNvSpPr>
            <a:spLocks noGrp="1"/>
          </p:cNvSpPr>
          <p:nvPr>
            <p:ph type="title"/>
          </p:nvPr>
        </p:nvSpPr>
        <p:spPr>
          <a:xfrm>
            <a:off x="819150" y="525559"/>
            <a:ext cx="7505700" cy="1465165"/>
          </a:xfrm>
        </p:spPr>
        <p:txBody>
          <a:bodyPr/>
          <a:lstStyle/>
          <a:p>
            <a:pPr algn="ctr"/>
            <a:r>
              <a:rPr lang="en-US" dirty="0"/>
              <a:t>Thank you! And finally </a:t>
            </a:r>
            <a:br>
              <a:rPr lang="en-US" dirty="0"/>
            </a:br>
            <a:r>
              <a:rPr lang="en-US" dirty="0"/>
              <a:t>(the syntactic/semantic ambiguity below is intentional):</a:t>
            </a:r>
          </a:p>
        </p:txBody>
      </p:sp>
      <p:sp>
        <p:nvSpPr>
          <p:cNvPr id="3" name="Text Placeholder 2">
            <a:extLst>
              <a:ext uri="{FF2B5EF4-FFF2-40B4-BE49-F238E27FC236}">
                <a16:creationId xmlns:a16="http://schemas.microsoft.com/office/drawing/2014/main" id="{1D097E30-50C5-4326-A741-B074B663089B}"/>
              </a:ext>
            </a:extLst>
          </p:cNvPr>
          <p:cNvSpPr>
            <a:spLocks noGrp="1"/>
          </p:cNvSpPr>
          <p:nvPr>
            <p:ph type="body" idx="1"/>
          </p:nvPr>
        </p:nvSpPr>
        <p:spPr/>
        <p:txBody>
          <a:bodyPr/>
          <a:lstStyle/>
          <a:p>
            <a:pPr marL="146050" indent="0" algn="ctr">
              <a:buNone/>
            </a:pPr>
            <a:r>
              <a:rPr lang="en-US" sz="4800" dirty="0"/>
              <a:t>Be sure to tell your faculty to be the teacher they wish they had.</a:t>
            </a:r>
          </a:p>
        </p:txBody>
      </p:sp>
    </p:spTree>
    <p:extLst>
      <p:ext uri="{BB962C8B-B14F-4D97-AF65-F5344CB8AC3E}">
        <p14:creationId xmlns:p14="http://schemas.microsoft.com/office/powerpoint/2010/main" val="1312383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69FCB-FD5B-439E-877F-3E4E1FB0E6C9}"/>
              </a:ext>
            </a:extLst>
          </p:cNvPr>
          <p:cNvSpPr>
            <a:spLocks noGrp="1"/>
          </p:cNvSpPr>
          <p:nvPr>
            <p:ph type="ctrTitle"/>
          </p:nvPr>
        </p:nvSpPr>
        <p:spPr>
          <a:xfrm>
            <a:off x="1891350" y="1592701"/>
            <a:ext cx="5361300" cy="1448100"/>
          </a:xfrm>
        </p:spPr>
        <p:txBody>
          <a:bodyPr/>
          <a:lstStyle/>
          <a:p>
            <a:r>
              <a:rPr lang="en-US" dirty="0"/>
              <a:t>A common ethical issue in teaching</a:t>
            </a:r>
          </a:p>
        </p:txBody>
      </p:sp>
      <p:sp>
        <p:nvSpPr>
          <p:cNvPr id="3" name="Subtitle 2">
            <a:extLst>
              <a:ext uri="{FF2B5EF4-FFF2-40B4-BE49-F238E27FC236}">
                <a16:creationId xmlns:a16="http://schemas.microsoft.com/office/drawing/2014/main" id="{F1400829-D30D-4FA4-8202-A310A459283A}"/>
              </a:ext>
            </a:extLst>
          </p:cNvPr>
          <p:cNvSpPr>
            <a:spLocks noGrp="1"/>
          </p:cNvSpPr>
          <p:nvPr>
            <p:ph type="subTitle" idx="1"/>
          </p:nvPr>
        </p:nvSpPr>
        <p:spPr/>
        <p:txBody>
          <a:bodyPr/>
          <a:lstStyle/>
          <a:p>
            <a:r>
              <a:rPr lang="en-US" sz="2800" dirty="0"/>
              <a:t>Cheating and Plagiarism</a:t>
            </a:r>
          </a:p>
        </p:txBody>
      </p:sp>
    </p:spTree>
    <p:extLst>
      <p:ext uri="{BB962C8B-B14F-4D97-AF65-F5344CB8AC3E}">
        <p14:creationId xmlns:p14="http://schemas.microsoft.com/office/powerpoint/2010/main" val="2695962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6"/>
          <p:cNvSpPr txBox="1">
            <a:spLocks noGrp="1"/>
          </p:cNvSpPr>
          <p:nvPr>
            <p:ph type="title"/>
          </p:nvPr>
        </p:nvSpPr>
        <p:spPr>
          <a:xfrm>
            <a:off x="2726261" y="297996"/>
            <a:ext cx="3691478" cy="5703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GB" sz="2400" dirty="0"/>
              <a:t>Cheating and Plagiarism</a:t>
            </a:r>
            <a:endParaRPr sz="2400" dirty="0"/>
          </a:p>
        </p:txBody>
      </p:sp>
      <p:sp>
        <p:nvSpPr>
          <p:cNvPr id="2" name="TextBox 1">
            <a:extLst>
              <a:ext uri="{FF2B5EF4-FFF2-40B4-BE49-F238E27FC236}">
                <a16:creationId xmlns:a16="http://schemas.microsoft.com/office/drawing/2014/main" id="{9E339DFA-A449-4E66-91F7-C77B100637FB}"/>
              </a:ext>
            </a:extLst>
          </p:cNvPr>
          <p:cNvSpPr txBox="1"/>
          <p:nvPr/>
        </p:nvSpPr>
        <p:spPr>
          <a:xfrm>
            <a:off x="468726" y="699247"/>
            <a:ext cx="8321808" cy="4678204"/>
          </a:xfrm>
          <a:prstGeom prst="rect">
            <a:avLst/>
          </a:prstGeom>
          <a:noFill/>
        </p:spPr>
        <p:txBody>
          <a:bodyPr wrap="square" rtlCol="0">
            <a:spAutoFit/>
          </a:bodyPr>
          <a:lstStyle/>
          <a:p>
            <a:pPr marL="285750" indent="-285750">
              <a:buFont typeface="Arial" panose="020B0604020202020204" pitchFamily="34" charset="0"/>
              <a:buChar char="•"/>
            </a:pPr>
            <a:r>
              <a:rPr lang="en-US" sz="1800" dirty="0"/>
              <a:t>What’s the difference?</a:t>
            </a:r>
          </a:p>
          <a:p>
            <a:pPr marL="285750" indent="-285750">
              <a:buFont typeface="Arial" panose="020B0604020202020204" pitchFamily="34" charset="0"/>
              <a:buChar char="•"/>
            </a:pPr>
            <a:r>
              <a:rPr lang="en-US" sz="1800" dirty="0"/>
              <a:t>Methods of Cheating and Plagiarizing: They’re ingenious and effective</a:t>
            </a:r>
          </a:p>
          <a:p>
            <a:pPr lvl="6"/>
            <a:r>
              <a:rPr lang="en-US" sz="1800" dirty="0"/>
              <a:t>	--Academic “support” clothing – bras, hats, watch bands</a:t>
            </a:r>
          </a:p>
          <a:p>
            <a:pPr lvl="6"/>
            <a:r>
              <a:rPr lang="en-US" sz="1800" dirty="0"/>
              <a:t>	--Magnified water bottles</a:t>
            </a:r>
          </a:p>
          <a:p>
            <a:pPr lvl="6"/>
            <a:r>
              <a:rPr lang="en-US" sz="1800" dirty="0"/>
              <a:t>	--Paper Fans</a:t>
            </a:r>
          </a:p>
          <a:p>
            <a:pPr lvl="6"/>
            <a:r>
              <a:rPr lang="en-US" sz="1800" dirty="0"/>
              <a:t>	--Test versions and swapped cover sheets</a:t>
            </a:r>
          </a:p>
          <a:p>
            <a:pPr lvl="6"/>
            <a:r>
              <a:rPr lang="en-US" sz="1800" dirty="0"/>
              <a:t>	--Smart Watches, cell phones, text messages</a:t>
            </a:r>
          </a:p>
          <a:p>
            <a:pPr lvl="6"/>
            <a:r>
              <a:rPr lang="en-US" sz="1800" dirty="0"/>
              <a:t>	--Old-fashioned plagiarism: The good old days</a:t>
            </a:r>
          </a:p>
          <a:p>
            <a:pPr lvl="6"/>
            <a:r>
              <a:rPr lang="en-US" sz="1800" dirty="0"/>
              <a:t>	--The new plagiarism: The bad new days and contract cheating</a:t>
            </a:r>
          </a:p>
          <a:p>
            <a:pPr lvl="6"/>
            <a:r>
              <a:rPr lang="en-US" sz="1800" dirty="0"/>
              <a:t>	--Student attitudes toward plagiarism: an example</a:t>
            </a:r>
          </a:p>
          <a:p>
            <a:pPr lvl="6"/>
            <a:endParaRPr lang="en-US" sz="1800" dirty="0"/>
          </a:p>
          <a:p>
            <a:pPr marL="285750" lvl="6" indent="-285750">
              <a:buFont typeface="Arial" panose="020B0604020202020204" pitchFamily="34" charset="0"/>
              <a:buChar char="•"/>
            </a:pPr>
            <a:r>
              <a:rPr lang="en-US" sz="1800" dirty="0"/>
              <a:t>The reporting problem:</a:t>
            </a:r>
          </a:p>
          <a:p>
            <a:pPr lvl="6"/>
            <a:r>
              <a:rPr lang="en-US" sz="1800" dirty="0"/>
              <a:t>	--Fear of retribution</a:t>
            </a:r>
          </a:p>
          <a:p>
            <a:pPr lvl="6"/>
            <a:r>
              <a:rPr lang="en-US" sz="1800" dirty="0"/>
              <a:t>	--Concerns with teaching evaluations</a:t>
            </a:r>
          </a:p>
          <a:p>
            <a:pPr lvl="6"/>
            <a:r>
              <a:rPr lang="en-US" sz="1800" dirty="0"/>
              <a:t>	--Concerns with reputation </a:t>
            </a:r>
          </a:p>
          <a:p>
            <a:pPr lvl="6"/>
            <a:endParaRPr lang="en-US" dirty="0"/>
          </a:p>
          <a:p>
            <a:pPr lvl="1" algn="ct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E77EB-085E-4953-A114-06313A4C79A9}"/>
              </a:ext>
            </a:extLst>
          </p:cNvPr>
          <p:cNvSpPr>
            <a:spLocks noGrp="1"/>
          </p:cNvSpPr>
          <p:nvPr>
            <p:ph type="ctrTitle"/>
          </p:nvPr>
        </p:nvSpPr>
        <p:spPr>
          <a:xfrm>
            <a:off x="1891350" y="1123650"/>
            <a:ext cx="5361300" cy="1448100"/>
          </a:xfrm>
        </p:spPr>
        <p:txBody>
          <a:bodyPr/>
          <a:lstStyle/>
          <a:p>
            <a:r>
              <a:rPr lang="en-US" dirty="0"/>
              <a:t>That’s just the common, default ethical issue in teaching </a:t>
            </a:r>
          </a:p>
        </p:txBody>
      </p:sp>
      <p:sp>
        <p:nvSpPr>
          <p:cNvPr id="3" name="Subtitle 2">
            <a:extLst>
              <a:ext uri="{FF2B5EF4-FFF2-40B4-BE49-F238E27FC236}">
                <a16:creationId xmlns:a16="http://schemas.microsoft.com/office/drawing/2014/main" id="{537F85D9-88D4-4EB6-A799-35B17817D4E7}"/>
              </a:ext>
            </a:extLst>
          </p:cNvPr>
          <p:cNvSpPr>
            <a:spLocks noGrp="1"/>
          </p:cNvSpPr>
          <p:nvPr>
            <p:ph type="subTitle" idx="1"/>
          </p:nvPr>
        </p:nvSpPr>
        <p:spPr>
          <a:xfrm>
            <a:off x="1789126" y="2747236"/>
            <a:ext cx="5361300" cy="651947"/>
          </a:xfrm>
        </p:spPr>
        <p:txBody>
          <a:bodyPr/>
          <a:lstStyle/>
          <a:p>
            <a:r>
              <a:rPr lang="en-US" sz="2000" dirty="0"/>
              <a:t>It’s surely not the only one, and it’s not a complete view of the issue</a:t>
            </a:r>
          </a:p>
        </p:txBody>
      </p:sp>
    </p:spTree>
    <p:extLst>
      <p:ext uri="{BB962C8B-B14F-4D97-AF65-F5344CB8AC3E}">
        <p14:creationId xmlns:p14="http://schemas.microsoft.com/office/powerpoint/2010/main" val="3175171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2E27D-F53E-4408-A607-F763C2A0024E}"/>
              </a:ext>
            </a:extLst>
          </p:cNvPr>
          <p:cNvSpPr>
            <a:spLocks noGrp="1"/>
          </p:cNvSpPr>
          <p:nvPr>
            <p:ph type="title"/>
          </p:nvPr>
        </p:nvSpPr>
        <p:spPr>
          <a:xfrm>
            <a:off x="719759" y="328239"/>
            <a:ext cx="7505700" cy="954600"/>
          </a:xfrm>
        </p:spPr>
        <p:txBody>
          <a:bodyPr/>
          <a:lstStyle/>
          <a:p>
            <a:r>
              <a:rPr lang="en-US" dirty="0"/>
              <a:t>Some Others: They don’t have the conclusions you might think</a:t>
            </a:r>
          </a:p>
        </p:txBody>
      </p:sp>
      <p:sp>
        <p:nvSpPr>
          <p:cNvPr id="3" name="Text Placeholder 2">
            <a:extLst>
              <a:ext uri="{FF2B5EF4-FFF2-40B4-BE49-F238E27FC236}">
                <a16:creationId xmlns:a16="http://schemas.microsoft.com/office/drawing/2014/main" id="{E403D5A2-5715-4895-8AA5-DCC0D7F8AD1C}"/>
              </a:ext>
            </a:extLst>
          </p:cNvPr>
          <p:cNvSpPr>
            <a:spLocks noGrp="1"/>
          </p:cNvSpPr>
          <p:nvPr>
            <p:ph type="body" idx="1"/>
          </p:nvPr>
        </p:nvSpPr>
        <p:spPr>
          <a:xfrm>
            <a:off x="769454" y="1282839"/>
            <a:ext cx="7505700" cy="2887624"/>
          </a:xfrm>
        </p:spPr>
        <p:txBody>
          <a:bodyPr/>
          <a:lstStyle/>
          <a:p>
            <a:r>
              <a:rPr lang="en-US" sz="2000" dirty="0"/>
              <a:t>Dead Grandparents: An example from “Wit”</a:t>
            </a:r>
          </a:p>
          <a:p>
            <a:r>
              <a:rPr lang="en-US" sz="2000" dirty="0"/>
              <a:t>Horrible Accidents and Missed Exams</a:t>
            </a:r>
          </a:p>
          <a:p>
            <a:r>
              <a:rPr lang="en-US" sz="2000" dirty="0"/>
              <a:t>Lack of Preparation: Faculty and Students</a:t>
            </a:r>
          </a:p>
          <a:p>
            <a:r>
              <a:rPr lang="en-US" sz="2000" dirty="0"/>
              <a:t>Insufficient Resources: Faculty and their Old Notes</a:t>
            </a:r>
          </a:p>
          <a:p>
            <a:r>
              <a:rPr lang="en-US" sz="2000" dirty="0"/>
              <a:t>Syllabus Policies You Can’t Ethically Enforce: Absences, Make-up Tests, Late Uploads, Late Work, Religious Holidays</a:t>
            </a:r>
          </a:p>
          <a:p>
            <a:r>
              <a:rPr lang="en-US" sz="2000" dirty="0"/>
              <a:t>Student Expectations You Don’t Have to Meet, or Do You?</a:t>
            </a:r>
          </a:p>
          <a:p>
            <a:r>
              <a:rPr lang="en-US" sz="2000" dirty="0"/>
              <a:t>Disruptive Students</a:t>
            </a:r>
          </a:p>
        </p:txBody>
      </p:sp>
      <p:sp>
        <p:nvSpPr>
          <p:cNvPr id="4" name="TextBox 3">
            <a:extLst>
              <a:ext uri="{FF2B5EF4-FFF2-40B4-BE49-F238E27FC236}">
                <a16:creationId xmlns:a16="http://schemas.microsoft.com/office/drawing/2014/main" id="{1B161A42-3DF1-4B1C-B444-96ECDBF9992B}"/>
              </a:ext>
            </a:extLst>
          </p:cNvPr>
          <p:cNvSpPr txBox="1"/>
          <p:nvPr/>
        </p:nvSpPr>
        <p:spPr>
          <a:xfrm>
            <a:off x="819150" y="4170463"/>
            <a:ext cx="7406309" cy="707886"/>
          </a:xfrm>
          <a:prstGeom prst="rect">
            <a:avLst/>
          </a:prstGeom>
          <a:noFill/>
        </p:spPr>
        <p:txBody>
          <a:bodyPr wrap="square" rtlCol="0">
            <a:spAutoFit/>
          </a:bodyPr>
          <a:lstStyle/>
          <a:p>
            <a:r>
              <a:rPr lang="en-US" sz="2000" b="1" dirty="0">
                <a:solidFill>
                  <a:schemeClr val="bg1"/>
                </a:solidFill>
              </a:rPr>
              <a:t>What you tell them makes a world of difference. What you DO makes even more.</a:t>
            </a:r>
          </a:p>
        </p:txBody>
      </p:sp>
    </p:spTree>
    <p:extLst>
      <p:ext uri="{BB962C8B-B14F-4D97-AF65-F5344CB8AC3E}">
        <p14:creationId xmlns:p14="http://schemas.microsoft.com/office/powerpoint/2010/main" val="2485497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D6A9D-5782-484E-8D91-4013ABD9970C}"/>
              </a:ext>
            </a:extLst>
          </p:cNvPr>
          <p:cNvSpPr>
            <a:spLocks noGrp="1"/>
          </p:cNvSpPr>
          <p:nvPr>
            <p:ph type="title"/>
          </p:nvPr>
        </p:nvSpPr>
        <p:spPr>
          <a:xfrm>
            <a:off x="819150" y="350300"/>
            <a:ext cx="7505700" cy="954600"/>
          </a:xfrm>
        </p:spPr>
        <p:txBody>
          <a:bodyPr/>
          <a:lstStyle/>
          <a:p>
            <a:r>
              <a:rPr lang="en-US" dirty="0"/>
              <a:t>What’s the practical difference between ethical issues and legal issues?</a:t>
            </a:r>
          </a:p>
        </p:txBody>
      </p:sp>
      <p:sp>
        <p:nvSpPr>
          <p:cNvPr id="3" name="Text Placeholder 2">
            <a:extLst>
              <a:ext uri="{FF2B5EF4-FFF2-40B4-BE49-F238E27FC236}">
                <a16:creationId xmlns:a16="http://schemas.microsoft.com/office/drawing/2014/main" id="{40C667EB-0C7B-4099-AE55-02F2DDF686EB}"/>
              </a:ext>
            </a:extLst>
          </p:cNvPr>
          <p:cNvSpPr>
            <a:spLocks noGrp="1"/>
          </p:cNvSpPr>
          <p:nvPr>
            <p:ph type="body" idx="1"/>
          </p:nvPr>
        </p:nvSpPr>
        <p:spPr>
          <a:xfrm>
            <a:off x="304800" y="1424940"/>
            <a:ext cx="8458200" cy="3489960"/>
          </a:xfrm>
        </p:spPr>
        <p:txBody>
          <a:bodyPr/>
          <a:lstStyle/>
          <a:p>
            <a:r>
              <a:rPr lang="en-US" sz="2400" dirty="0"/>
              <a:t>We could go on about </a:t>
            </a:r>
            <a:r>
              <a:rPr lang="en-US" sz="2400" dirty="0">
                <a:solidFill>
                  <a:srgbClr val="FF0000"/>
                </a:solidFill>
              </a:rPr>
              <a:t>ethical theories</a:t>
            </a:r>
            <a:r>
              <a:rPr lang="en-US" sz="2400" dirty="0"/>
              <a:t>, maybe. …</a:t>
            </a:r>
          </a:p>
          <a:p>
            <a:r>
              <a:rPr lang="en-US" sz="2400" dirty="0">
                <a:solidFill>
                  <a:srgbClr val="FF0000"/>
                </a:solidFill>
              </a:rPr>
              <a:t>Legal issues: codified</a:t>
            </a:r>
            <a:r>
              <a:rPr lang="en-US" sz="2400" dirty="0"/>
              <a:t> in university policies, procedures, and regulations associated with state and federal laws (such as Title IX, FERPA, and discrimination)</a:t>
            </a:r>
          </a:p>
          <a:p>
            <a:r>
              <a:rPr lang="en-US" sz="2400" dirty="0">
                <a:solidFill>
                  <a:srgbClr val="FF0000"/>
                </a:solidFill>
              </a:rPr>
              <a:t>Sometimes, the issues you encounter are both.</a:t>
            </a:r>
          </a:p>
          <a:p>
            <a:r>
              <a:rPr lang="en-US" sz="2400" dirty="0"/>
              <a:t>Most of the time, in “real life” in administration, the </a:t>
            </a:r>
            <a:r>
              <a:rPr lang="en-US" sz="2400" dirty="0">
                <a:solidFill>
                  <a:srgbClr val="FF0000"/>
                </a:solidFill>
              </a:rPr>
              <a:t>distinctions are completely unclear</a:t>
            </a:r>
            <a:r>
              <a:rPr lang="en-US" sz="2400" dirty="0"/>
              <a:t>. You have to live with that.</a:t>
            </a:r>
          </a:p>
          <a:p>
            <a:endParaRPr lang="en-US" dirty="0"/>
          </a:p>
        </p:txBody>
      </p:sp>
    </p:spTree>
    <p:extLst>
      <p:ext uri="{BB962C8B-B14F-4D97-AF65-F5344CB8AC3E}">
        <p14:creationId xmlns:p14="http://schemas.microsoft.com/office/powerpoint/2010/main" val="3984687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A2EBB-A8E3-4AF7-9630-80227DF17BC0}"/>
              </a:ext>
            </a:extLst>
          </p:cNvPr>
          <p:cNvSpPr>
            <a:spLocks noGrp="1"/>
          </p:cNvSpPr>
          <p:nvPr>
            <p:ph type="title"/>
          </p:nvPr>
        </p:nvSpPr>
        <p:spPr>
          <a:xfrm>
            <a:off x="819075" y="418218"/>
            <a:ext cx="7505700" cy="954600"/>
          </a:xfrm>
        </p:spPr>
        <p:txBody>
          <a:bodyPr/>
          <a:lstStyle/>
          <a:p>
            <a:r>
              <a:rPr lang="en-US" dirty="0"/>
              <a:t>As a human being, and incidentally as a teacher &amp; supervisor, how do you answer?</a:t>
            </a:r>
          </a:p>
        </p:txBody>
      </p:sp>
      <p:sp>
        <p:nvSpPr>
          <p:cNvPr id="3" name="Text Placeholder 2">
            <a:extLst>
              <a:ext uri="{FF2B5EF4-FFF2-40B4-BE49-F238E27FC236}">
                <a16:creationId xmlns:a16="http://schemas.microsoft.com/office/drawing/2014/main" id="{2BAF7964-CE48-475E-B112-B6B9D9D3757B}"/>
              </a:ext>
            </a:extLst>
          </p:cNvPr>
          <p:cNvSpPr>
            <a:spLocks noGrp="1"/>
          </p:cNvSpPr>
          <p:nvPr>
            <p:ph type="body" idx="1"/>
          </p:nvPr>
        </p:nvSpPr>
        <p:spPr>
          <a:xfrm>
            <a:off x="819150" y="1550504"/>
            <a:ext cx="3686100" cy="2888221"/>
          </a:xfrm>
        </p:spPr>
        <p:txBody>
          <a:bodyPr/>
          <a:lstStyle/>
          <a:p>
            <a:r>
              <a:rPr lang="en-US" sz="1600" dirty="0"/>
              <a:t>What is the good?</a:t>
            </a:r>
          </a:p>
          <a:p>
            <a:r>
              <a:rPr lang="en-US" sz="1600" dirty="0"/>
              <a:t>What should you do (e.g., making decisions, dealing with dilemmas)?</a:t>
            </a:r>
          </a:p>
          <a:p>
            <a:r>
              <a:rPr lang="en-US" sz="1600" dirty="0"/>
              <a:t>What sort of person should you strive to be?</a:t>
            </a:r>
          </a:p>
          <a:p>
            <a:r>
              <a:rPr lang="en-US" sz="1600" dirty="0"/>
              <a:t>What are your duties and obligations?</a:t>
            </a:r>
          </a:p>
          <a:p>
            <a:r>
              <a:rPr lang="en-US" sz="1600" dirty="0"/>
              <a:t>For what and whom are you responsible, and what does that mean?</a:t>
            </a:r>
          </a:p>
        </p:txBody>
      </p:sp>
      <p:sp>
        <p:nvSpPr>
          <p:cNvPr id="4" name="Text Placeholder 3">
            <a:extLst>
              <a:ext uri="{FF2B5EF4-FFF2-40B4-BE49-F238E27FC236}">
                <a16:creationId xmlns:a16="http://schemas.microsoft.com/office/drawing/2014/main" id="{618A3768-70B8-4430-8C76-6D6489BB40D6}"/>
              </a:ext>
            </a:extLst>
          </p:cNvPr>
          <p:cNvSpPr>
            <a:spLocks noGrp="1"/>
          </p:cNvSpPr>
          <p:nvPr>
            <p:ph type="body" idx="2"/>
          </p:nvPr>
        </p:nvSpPr>
        <p:spPr>
          <a:xfrm>
            <a:off x="4638675" y="1550504"/>
            <a:ext cx="3686100" cy="2888221"/>
          </a:xfrm>
        </p:spPr>
        <p:txBody>
          <a:bodyPr/>
          <a:lstStyle/>
          <a:p>
            <a:r>
              <a:rPr lang="en-US" sz="1600" dirty="0"/>
              <a:t>These are questions in ethics that encompass every aspect of our lives.</a:t>
            </a:r>
          </a:p>
          <a:p>
            <a:r>
              <a:rPr lang="en-US" sz="1600" dirty="0"/>
              <a:t>Ethics isn’t just ethereal thinking about abstract things, even though that’s great fun (for philosophers).</a:t>
            </a:r>
          </a:p>
          <a:p>
            <a:r>
              <a:rPr lang="en-US" sz="1600" dirty="0"/>
              <a:t>It’s about how we live our lives.</a:t>
            </a:r>
          </a:p>
          <a:p>
            <a:pPr lvl="1"/>
            <a:r>
              <a:rPr lang="en-US" sz="1600" dirty="0"/>
              <a:t>It’s practical</a:t>
            </a:r>
          </a:p>
          <a:p>
            <a:pPr lvl="1"/>
            <a:r>
              <a:rPr lang="en-US" sz="1600" dirty="0"/>
              <a:t>It’s essential</a:t>
            </a:r>
          </a:p>
        </p:txBody>
      </p:sp>
    </p:spTree>
    <p:extLst>
      <p:ext uri="{BB962C8B-B14F-4D97-AF65-F5344CB8AC3E}">
        <p14:creationId xmlns:p14="http://schemas.microsoft.com/office/powerpoint/2010/main" val="3123451215"/>
      </p:ext>
    </p:extLst>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4300</TotalTime>
  <Words>1548</Words>
  <Application>Microsoft Office PowerPoint</Application>
  <PresentationFormat>On-screen Show (16:9)</PresentationFormat>
  <Paragraphs>194</Paragraphs>
  <Slides>32</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Nunito</vt:lpstr>
      <vt:lpstr>Calibri</vt:lpstr>
      <vt:lpstr>Arial</vt:lpstr>
      <vt:lpstr>Shift</vt:lpstr>
      <vt:lpstr> Ethical and Legal  Issues in Teaching – or, just practical issues you’ll encounter in your administrative odyssey IAL, June 2019 </vt:lpstr>
      <vt:lpstr>What I do in the Dean’s Office</vt:lpstr>
      <vt:lpstr>Continued</vt:lpstr>
      <vt:lpstr>A common ethical issue in teaching</vt:lpstr>
      <vt:lpstr>Cheating and Plagiarism</vt:lpstr>
      <vt:lpstr>That’s just the common, default ethical issue in teaching </vt:lpstr>
      <vt:lpstr>Some Others: They don’t have the conclusions you might think</vt:lpstr>
      <vt:lpstr>What’s the practical difference between ethical issues and legal issues?</vt:lpstr>
      <vt:lpstr>As a human being, and incidentally as a teacher &amp; supervisor, how do you answer?</vt:lpstr>
      <vt:lpstr>How you answered the questions on the previous page is related to ethical theories</vt:lpstr>
      <vt:lpstr>Argument: that a well-functioning community is guided primarily by the ethics of virtue and care</vt:lpstr>
      <vt:lpstr>What membership in a community:</vt:lpstr>
      <vt:lpstr>Transitional thoughts on what it means to be a fully functioning community member: Administrator, Faculty Member, Student</vt:lpstr>
      <vt:lpstr>Theorizing is over</vt:lpstr>
      <vt:lpstr>Some examples* and their administrative significance</vt:lpstr>
      <vt:lpstr>Overview: An Introductory Example</vt:lpstr>
      <vt:lpstr>Another Amusing Example:  Your Faculty and Their Teaching Assignment(s)</vt:lpstr>
      <vt:lpstr> The Case of the Absent Professor</vt:lpstr>
      <vt:lpstr>A Student’s Request</vt:lpstr>
      <vt:lpstr>No Good Deed</vt:lpstr>
      <vt:lpstr>Some problems with new (and occasionally old) faculty and graduate students in teaching</vt:lpstr>
      <vt:lpstr>Instructor Authority</vt:lpstr>
      <vt:lpstr>Content Presentation Problems: Be sure your faculty consider these things:</vt:lpstr>
      <vt:lpstr>Grade Appeals</vt:lpstr>
      <vt:lpstr>FERPA: Student Privacy</vt:lpstr>
      <vt:lpstr>Title IX</vt:lpstr>
      <vt:lpstr>If time permits --  Some facts, problems, and practical solutions for new administrators:</vt:lpstr>
      <vt:lpstr>Be aware of:</vt:lpstr>
      <vt:lpstr>Problem: From the point of view of many faculty in your department, you have moved over to the “dark side.” You are not to be trusted. </vt:lpstr>
      <vt:lpstr>Problem: Your relationship with friends/colleagues is very different now. You are left out of conversations. You weren’t invited to a party. You do annual evaluations. You make tenure recommendations. Your comments are no longer part of ordinary conversations. They are instead often interpreted as mandates and criticisms.</vt:lpstr>
      <vt:lpstr>Problem: Almost everyone wants a course release.</vt:lpstr>
      <vt:lpstr>Thank you! And finally  (the syntactic/semantic ambiguity below is intentional):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Ethical and Legal  Issues in Teaching</dc:title>
  <dc:creator>Nancy Stanlick</dc:creator>
  <cp:lastModifiedBy>Anne Blankenship</cp:lastModifiedBy>
  <cp:revision>50</cp:revision>
  <dcterms:modified xsi:type="dcterms:W3CDTF">2019-06-04T20:53:24Z</dcterms:modified>
</cp:coreProperties>
</file>